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2" r:id="rId3"/>
    <p:sldId id="257" r:id="rId4"/>
    <p:sldId id="258" r:id="rId5"/>
    <p:sldId id="260" r:id="rId6"/>
    <p:sldId id="261" r:id="rId7"/>
    <p:sldId id="263" r:id="rId8"/>
    <p:sldId id="264" r:id="rId9"/>
    <p:sldId id="265" r:id="rId10"/>
    <p:sldId id="266" r:id="rId11"/>
    <p:sldId id="267" r:id="rId12"/>
    <p:sldId id="268" r:id="rId13"/>
    <p:sldId id="259" r:id="rId1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0EA24-5134-42E5-86BA-9E9B0C010B64}" type="datetimeFigureOut">
              <a:rPr lang="ru-RU" smtClean="0"/>
              <a:pPr/>
              <a:t>03.09.2019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8F19D-139B-4EF1-97A7-CF0F640F0E07}" type="slidenum">
              <a:rPr lang="ru-RU" smtClean="0"/>
              <a:pPr/>
              <a:t>‹#›</a:t>
            </a:fld>
            <a:endParaRPr lang="ru-RU"/>
          </a:p>
        </p:txBody>
      </p:sp>
    </p:spTree>
    <p:extLst>
      <p:ext uri="{BB962C8B-B14F-4D97-AF65-F5344CB8AC3E}">
        <p14:creationId xmlns:p14="http://schemas.microsoft.com/office/powerpoint/2010/main" val="99174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E8F19D-139B-4EF1-97A7-CF0F640F0E0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17" name="Footer Placeholder 16"/>
          <p:cNvSpPr>
            <a:spLocks noGrp="1"/>
          </p:cNvSpPr>
          <p:nvPr>
            <p:ph type="ftr" sz="quarter" idx="11"/>
          </p:nvPr>
        </p:nvSpPr>
        <p:spPr/>
        <p:txBody>
          <a:bodyPr/>
          <a:lstStyle/>
          <a:p>
            <a:endParaRPr lang="lv-LV"/>
          </a:p>
        </p:txBody>
      </p:sp>
      <p:sp>
        <p:nvSpPr>
          <p:cNvPr id="29" name="Slide Number Placeholder 28"/>
          <p:cNvSpPr>
            <a:spLocks noGrp="1"/>
          </p:cNvSpPr>
          <p:nvPr>
            <p:ph type="sldNum" sz="quarter" idx="12"/>
          </p:nvPr>
        </p:nvSpPr>
        <p:spPr/>
        <p:txBody>
          <a:bodyPr/>
          <a:lstStyle/>
          <a:p>
            <a:fld id="{6EEC8D57-AEC0-4431-85A0-C3ABB5DBC81D}" type="slidenum">
              <a:rPr lang="lv-LV" smtClean="0"/>
              <a:pPr/>
              <a:t>‹#›</a:t>
            </a:fld>
            <a:endParaRPr lang="lv-LV"/>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7924800" y="6416675"/>
            <a:ext cx="762000" cy="365125"/>
          </a:xfrm>
        </p:spPr>
        <p:txBody>
          <a:bodyPr/>
          <a:lstStyle/>
          <a:p>
            <a:fld id="{6EEC8D57-AEC0-4431-85A0-C3ABB5DBC81D}"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9D5EEC-6117-46BA-B3EE-7FD6BB61F44C}" type="datetimeFigureOut">
              <a:rPr lang="lv-LV" smtClean="0"/>
              <a:pPr/>
              <a:t>2019.09.03.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EEC8D57-AEC0-4431-85A0-C3ABB5DBC81D}"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F9D5EEC-6117-46BA-B3EE-7FD6BB61F44C}" type="datetimeFigureOut">
              <a:rPr lang="lv-LV" smtClean="0"/>
              <a:pPr/>
              <a:t>2019.09.03.</a:t>
            </a:fld>
            <a:endParaRPr lang="lv-LV"/>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v-LV"/>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EC8D57-AEC0-4431-85A0-C3ABB5DBC81D}" type="slidenum">
              <a:rPr lang="lv-LV" smtClean="0"/>
              <a:pPr/>
              <a:t>‹#›</a:t>
            </a:fld>
            <a:endParaRPr lang="lv-LV"/>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328" y="1916832"/>
            <a:ext cx="8229600" cy="1828800"/>
          </a:xfrm>
        </p:spPr>
        <p:txBody>
          <a:bodyPr>
            <a:normAutofit/>
          </a:bodyPr>
          <a:lstStyle/>
          <a:p>
            <a:r>
              <a:rPr lang="lv-LV" sz="2400" dirty="0" smtClean="0">
                <a:solidFill>
                  <a:schemeClr val="bg1"/>
                </a:solidFill>
              </a:rPr>
              <a:t>ĀRĒJĀS TIRDZNIECĪBAS DARĪJUMS</a:t>
            </a:r>
            <a:r>
              <a:rPr lang="lv-LV" sz="5400" dirty="0" smtClean="0">
                <a:solidFill>
                  <a:schemeClr val="bg1"/>
                </a:solidFill>
              </a:rPr>
              <a:t/>
            </a:r>
            <a:br>
              <a:rPr lang="lv-LV" sz="5400" dirty="0" smtClean="0">
                <a:solidFill>
                  <a:schemeClr val="bg1"/>
                </a:solidFill>
              </a:rPr>
            </a:br>
            <a:r>
              <a:rPr lang="en-US" dirty="0" err="1" smtClean="0">
                <a:solidFill>
                  <a:schemeClr val="bg1"/>
                </a:solidFill>
              </a:rPr>
              <a:t>Kafijas</a:t>
            </a:r>
            <a:r>
              <a:rPr lang="en-US" dirty="0" smtClean="0">
                <a:solidFill>
                  <a:schemeClr val="bg1"/>
                </a:solidFill>
              </a:rPr>
              <a:t> </a:t>
            </a:r>
            <a:r>
              <a:rPr lang="en-US" dirty="0" err="1" smtClean="0">
                <a:solidFill>
                  <a:schemeClr val="bg1"/>
                </a:solidFill>
              </a:rPr>
              <a:t>eksports</a:t>
            </a:r>
            <a:endParaRPr lang="lv-LV" dirty="0">
              <a:solidFill>
                <a:schemeClr val="bg1"/>
              </a:solidFill>
            </a:endParaRPr>
          </a:p>
        </p:txBody>
      </p:sp>
      <p:sp>
        <p:nvSpPr>
          <p:cNvPr id="3" name="Subtitle 2"/>
          <p:cNvSpPr>
            <a:spLocks noGrp="1"/>
          </p:cNvSpPr>
          <p:nvPr>
            <p:ph type="subTitle" idx="1"/>
          </p:nvPr>
        </p:nvSpPr>
        <p:spPr>
          <a:xfrm>
            <a:off x="1135290" y="3933056"/>
            <a:ext cx="5720680" cy="745374"/>
          </a:xfrm>
        </p:spPr>
        <p:txBody>
          <a:bodyPr>
            <a:normAutofit/>
          </a:bodyPr>
          <a:lstStyle/>
          <a:p>
            <a:r>
              <a:rPr lang="en-US" sz="3200" b="1" dirty="0" err="1" smtClean="0">
                <a:solidFill>
                  <a:schemeClr val="bg1"/>
                </a:solidFill>
              </a:rPr>
              <a:t>Braz</a:t>
            </a:r>
            <a:r>
              <a:rPr lang="lv-LV" sz="3200" b="1" dirty="0" smtClean="0">
                <a:solidFill>
                  <a:schemeClr val="bg1"/>
                </a:solidFill>
              </a:rPr>
              <a:t>īlija </a:t>
            </a:r>
            <a:r>
              <a:rPr lang="lv-LV" sz="3200" b="1" dirty="0" smtClean="0">
                <a:solidFill>
                  <a:schemeClr val="bg1"/>
                </a:solidFill>
                <a:sym typeface="Wingdings"/>
              </a:rPr>
              <a:t> Latvija</a:t>
            </a:r>
            <a:endParaRPr lang="lv-LV" sz="3200" b="1" dirty="0">
              <a:solidFill>
                <a:schemeClr val="bg1"/>
              </a:solidFill>
            </a:endParaRPr>
          </a:p>
        </p:txBody>
      </p:sp>
      <p:pic>
        <p:nvPicPr>
          <p:cNvPr id="1027" name="Picture 3" descr="C:\Users\User123\Desktop\brazil-supplies-the-most-arabica-bean-coffee-to-the-world-2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456" y="4079168"/>
            <a:ext cx="1595669" cy="239350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3386472" y="5201816"/>
            <a:ext cx="4824536" cy="1224136"/>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r"/>
            <a:endParaRPr lang="lv-LV" sz="3200" b="1" dirty="0">
              <a:solidFill>
                <a:schemeClr val="bg1"/>
              </a:solidFill>
            </a:endParaRPr>
          </a:p>
        </p:txBody>
      </p:sp>
    </p:spTree>
    <p:extLst>
      <p:ext uri="{BB962C8B-B14F-4D97-AF65-F5344CB8AC3E}">
        <p14:creationId xmlns:p14="http://schemas.microsoft.com/office/powerpoint/2010/main" val="4260364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2536" y="1772816"/>
            <a:ext cx="492919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i="1" dirty="0" smtClean="0">
                <a:solidFill>
                  <a:prstClr val="black"/>
                </a:solidFill>
              </a:rPr>
              <a:t>3. </a:t>
            </a:r>
            <a:r>
              <a:rPr lang="en-US" sz="2400" b="1" i="1" dirty="0" err="1" smtClean="0">
                <a:solidFill>
                  <a:prstClr val="black"/>
                </a:solidFill>
              </a:rPr>
              <a:t>Pirc</a:t>
            </a:r>
            <a:r>
              <a:rPr lang="lv-LV" sz="2400" b="1" i="1" dirty="0" smtClean="0">
                <a:solidFill>
                  <a:prstClr val="black"/>
                </a:solidFill>
              </a:rPr>
              <a:t>ējam tiek piegādāta nekvalitatīva prece</a:t>
            </a:r>
          </a:p>
        </p:txBody>
      </p:sp>
      <p:sp>
        <p:nvSpPr>
          <p:cNvPr id="23554" name="Rectangle 2"/>
          <p:cNvSpPr>
            <a:spLocks noChangeArrowheads="1"/>
          </p:cNvSpPr>
          <p:nvPr/>
        </p:nvSpPr>
        <p:spPr bwMode="auto">
          <a:xfrm>
            <a:off x="231388" y="2780928"/>
            <a:ext cx="642942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lv-LV" sz="2400" dirty="0" smtClean="0">
                <a:solidFill>
                  <a:prstClr val="black"/>
                </a:solidFill>
              </a:rPr>
              <a:t>Risinājumi:</a:t>
            </a:r>
            <a:endParaRPr lang="ru-RU" sz="24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solidFill>
                  <a:prstClr val="black"/>
                </a:solidFill>
              </a:rPr>
              <a:t>1. </a:t>
            </a:r>
            <a:r>
              <a:rPr lang="lv-LV" sz="2400" dirty="0" smtClean="0">
                <a:solidFill>
                  <a:prstClr val="black"/>
                </a:solidFill>
              </a:rPr>
              <a:t>Preču kvalitātei jāatbilst ofertē norādītajām normām, kam kā apliecinājums kalpo eksporta valsts kompetentas organizācijas izsniegts kvalitātes sertifikāts.</a:t>
            </a:r>
            <a:endParaRPr lang="ru-RU" sz="24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solidFill>
                  <a:prstClr val="black"/>
                </a:solidFill>
              </a:rPr>
              <a:t>2. </a:t>
            </a:r>
            <a:r>
              <a:rPr lang="lv-LV" sz="2400" dirty="0" smtClean="0">
                <a:solidFill>
                  <a:prstClr val="black"/>
                </a:solidFill>
              </a:rPr>
              <a:t>Iepakojumam jāaizsargā prece pret mitrumu un jānodrošina to saglabāšanu transportējot pircējam. </a:t>
            </a:r>
            <a:endParaRPr lang="ru-RU" sz="24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lv-LV" sz="2400" dirty="0" smtClean="0">
                <a:solidFill>
                  <a:prstClr val="black"/>
                </a:solidFill>
              </a:rPr>
              <a:t>3. Pircējam ir tiesības saņemt preču paraugus.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109" y="1700808"/>
            <a:ext cx="3990195" cy="954107"/>
          </a:xfrm>
          <a:prstGeom prst="rect">
            <a:avLst/>
          </a:prstGeom>
        </p:spPr>
        <p:txBody>
          <a:bodyPr wrap="none">
            <a:spAutoFit/>
          </a:bodyPr>
          <a:lstStyle/>
          <a:p>
            <a:pPr algn="ctr"/>
            <a:r>
              <a:rPr lang="lv-LV" sz="2800" b="1" i="1" dirty="0" smtClean="0">
                <a:solidFill>
                  <a:prstClr val="black"/>
                </a:solidFill>
              </a:rPr>
              <a:t>4. Preču zaudējumu vai </a:t>
            </a:r>
          </a:p>
          <a:p>
            <a:pPr algn="ctr"/>
            <a:r>
              <a:rPr lang="lv-LV" sz="2800" b="1" i="1" dirty="0" smtClean="0">
                <a:solidFill>
                  <a:prstClr val="black"/>
                </a:solidFill>
              </a:rPr>
              <a:t>bojājumu risks</a:t>
            </a:r>
            <a:endParaRPr lang="ru-RU" sz="2800" b="1" i="1" dirty="0" smtClean="0">
              <a:solidFill>
                <a:prstClr val="black"/>
              </a:solidFill>
            </a:endParaRPr>
          </a:p>
        </p:txBody>
      </p:sp>
      <p:sp>
        <p:nvSpPr>
          <p:cNvPr id="26625" name="Rectangle 1"/>
          <p:cNvSpPr>
            <a:spLocks noChangeArrowheads="1"/>
          </p:cNvSpPr>
          <p:nvPr/>
        </p:nvSpPr>
        <p:spPr bwMode="auto">
          <a:xfrm>
            <a:off x="487692" y="2928934"/>
            <a:ext cx="621510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lv-LV" sz="2400" dirty="0" smtClean="0">
                <a:solidFill>
                  <a:prstClr val="black"/>
                </a:solidFill>
              </a:rPr>
              <a:t>Risinājumi:</a:t>
            </a:r>
            <a:endParaRPr lang="ru-RU" sz="24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lv-LV" sz="2400" dirty="0" smtClean="0">
                <a:solidFill>
                  <a:prstClr val="black"/>
                </a:solidFill>
              </a:rPr>
              <a:t>1. Preču apdrošināšana</a:t>
            </a:r>
            <a:endParaRPr lang="ru-RU" sz="24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lv-LV" sz="2400" dirty="0" smtClean="0">
                <a:solidFill>
                  <a:prstClr val="black"/>
                </a:solidFill>
              </a:rPr>
              <a:t>2.Piemērots preču iepakojums un transportēšanas veids. Piemērots iepakojums ir tāds, kurš aizsargā iepakojumā esošās preces vai vērtības, kā arī aizsargā apkārtējo vidi no iepakojuma vai preces iespējamas negatīvas ietekmes.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434395"/>
            <a:ext cx="2361544" cy="523220"/>
          </a:xfrm>
          <a:prstGeom prst="rect">
            <a:avLst/>
          </a:prstGeom>
        </p:spPr>
        <p:txBody>
          <a:bodyPr wrap="none">
            <a:spAutoFit/>
          </a:bodyPr>
          <a:lstStyle/>
          <a:p>
            <a:pPr algn="ctr"/>
            <a:r>
              <a:rPr lang="lv-LV" sz="2400" b="1" i="1" dirty="0" smtClean="0">
                <a:solidFill>
                  <a:prstClr val="black"/>
                </a:solidFill>
              </a:rPr>
              <a:t>5. </a:t>
            </a:r>
            <a:r>
              <a:rPr lang="lv-LV" sz="2800" b="1" i="1" dirty="0" smtClean="0">
                <a:solidFill>
                  <a:prstClr val="black"/>
                </a:solidFill>
              </a:rPr>
              <a:t>Forsmažor</a:t>
            </a:r>
            <a:r>
              <a:rPr lang="lv-LV" sz="2800" i="1" dirty="0" smtClean="0">
                <a:solidFill>
                  <a:prstClr val="black"/>
                </a:solidFill>
              </a:rPr>
              <a:t>s</a:t>
            </a:r>
            <a:endParaRPr lang="ru-RU" sz="2400" i="1" dirty="0" smtClean="0">
              <a:solidFill>
                <a:prstClr val="black"/>
              </a:solidFill>
            </a:endParaRPr>
          </a:p>
        </p:txBody>
      </p:sp>
      <p:sp>
        <p:nvSpPr>
          <p:cNvPr id="27649" name="Rectangle 1"/>
          <p:cNvSpPr>
            <a:spLocks noChangeArrowheads="1"/>
          </p:cNvSpPr>
          <p:nvPr/>
        </p:nvSpPr>
        <p:spPr bwMode="auto">
          <a:xfrm>
            <a:off x="142844" y="2204864"/>
            <a:ext cx="707233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lv-LV" sz="2300" dirty="0" smtClean="0">
                <a:solidFill>
                  <a:prstClr val="black"/>
                </a:solidFill>
              </a:rPr>
              <a:t>Neviena no pusēm nebūs atbildīga par </a:t>
            </a:r>
          </a:p>
          <a:p>
            <a:pPr marL="0" marR="0" lvl="0" indent="0" algn="l" defTabSz="914400" rtl="0" eaLnBrk="1" fontAlgn="base" latinLnBrk="0" hangingPunct="1">
              <a:lnSpc>
                <a:spcPct val="100000"/>
              </a:lnSpc>
              <a:spcBef>
                <a:spcPct val="0"/>
              </a:spcBef>
              <a:spcAft>
                <a:spcPct val="0"/>
              </a:spcAft>
              <a:buClrTx/>
              <a:buSzTx/>
              <a:buFontTx/>
              <a:buNone/>
              <a:tabLst/>
            </a:pPr>
            <a:r>
              <a:rPr lang="lv-LV" sz="2300" dirty="0" smtClean="0">
                <a:solidFill>
                  <a:prstClr val="black"/>
                </a:solidFill>
              </a:rPr>
              <a:t>pilnīgu vai daļēju savu kontraktā minēto pienākumu neizpildi tādā pakāpē, kādā šādu pienākumu izpildi aizkavē vai traucē forsmažora apstākļi</a:t>
            </a:r>
            <a:endParaRPr lang="ru-RU" sz="23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lv-LV" sz="2300" dirty="0" smtClean="0">
                <a:solidFill>
                  <a:prstClr val="black"/>
                </a:solidFill>
              </a:rPr>
              <a:t>Ar </a:t>
            </a:r>
            <a:r>
              <a:rPr lang="lv-LV" sz="2300" dirty="0" err="1" smtClean="0">
                <a:solidFill>
                  <a:prstClr val="black"/>
                </a:solidFill>
              </a:rPr>
              <a:t>forsmažora</a:t>
            </a:r>
            <a:r>
              <a:rPr lang="lv-LV" sz="2300" dirty="0" smtClean="0">
                <a:solidFill>
                  <a:prstClr val="black"/>
                </a:solidFill>
              </a:rPr>
              <a:t> apstākļiem puses saprot stihiskas nelaimes, karadarbību, jebkādas militāras operācijas, blokādi, embargo, eksporta vai importa aizliegumu, kas izsludināts pēc šī kontrakta noslēgšanas, epidēmijas un citus ārkārtējus apstākļus, kurus puses nevarēja paredzēt un prognozēt, kontraktu slēdzot.</a:t>
            </a:r>
            <a:endParaRPr lang="ru-RU" sz="23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lv-LV" sz="2300" dirty="0" smtClean="0">
                <a:solidFill>
                  <a:prstClr val="black"/>
                </a:solidFill>
              </a:rPr>
              <a:t>Par tādu apstākļu iestāšanos un par izbeigšanos puses nekavējoties viena otru informē.</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68" y="2492896"/>
            <a:ext cx="8229600" cy="4709160"/>
          </a:xfrm>
        </p:spPr>
        <p:txBody>
          <a:bodyPr>
            <a:normAutofit/>
          </a:bodyPr>
          <a:lstStyle/>
          <a:p>
            <a:pPr marL="137160" indent="0" algn="ctr">
              <a:buNone/>
            </a:pPr>
            <a:r>
              <a:rPr lang="lv-LV" sz="7200" b="1" dirty="0" smtClean="0">
                <a:solidFill>
                  <a:schemeClr val="bg1"/>
                </a:solidFill>
              </a:rPr>
              <a:t>PALDIES PAR UZMANĪBU!</a:t>
            </a:r>
            <a:endParaRPr lang="lv-LV" sz="7200" b="1" dirty="0">
              <a:solidFill>
                <a:schemeClr val="bg1"/>
              </a:solidFill>
            </a:endParaRPr>
          </a:p>
        </p:txBody>
      </p:sp>
    </p:spTree>
    <p:extLst>
      <p:ext uri="{BB962C8B-B14F-4D97-AF65-F5344CB8AC3E}">
        <p14:creationId xmlns:p14="http://schemas.microsoft.com/office/powerpoint/2010/main" val="194918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0119"/>
            <a:ext cx="6228184" cy="4709160"/>
          </a:xfrm>
        </p:spPr>
        <p:txBody>
          <a:bodyPr>
            <a:normAutofit/>
          </a:bodyPr>
          <a:lstStyle/>
          <a:p>
            <a:pPr marL="137160" indent="0" algn="ctr">
              <a:buNone/>
            </a:pPr>
            <a:r>
              <a:rPr lang="lv-LV" sz="3200" b="1" dirty="0" smtClean="0">
                <a:solidFill>
                  <a:schemeClr val="bg1"/>
                </a:solidFill>
              </a:rPr>
              <a:t>SADARBĪBAS LĪGUMS </a:t>
            </a:r>
          </a:p>
          <a:p>
            <a:pPr marL="137160" indent="0" algn="ctr">
              <a:buNone/>
            </a:pPr>
            <a:r>
              <a:rPr lang="lv-LV" sz="3200" b="1" dirty="0" smtClean="0">
                <a:solidFill>
                  <a:schemeClr val="bg1"/>
                </a:solidFill>
              </a:rPr>
              <a:t>PAR ZAĻO KAFIJAS </a:t>
            </a:r>
          </a:p>
          <a:p>
            <a:pPr marL="137160" indent="0" algn="ctr">
              <a:buNone/>
            </a:pPr>
            <a:r>
              <a:rPr lang="lv-LV" sz="3200" b="1" dirty="0" smtClean="0">
                <a:solidFill>
                  <a:schemeClr val="bg1"/>
                </a:solidFill>
              </a:rPr>
              <a:t>PUPIŅU PIEGĀDI</a:t>
            </a:r>
            <a:endParaRPr lang="lv-LV" sz="3200" b="1" dirty="0">
              <a:solidFill>
                <a:schemeClr val="bg1"/>
              </a:solidFill>
            </a:endParaRPr>
          </a:p>
        </p:txBody>
      </p:sp>
      <p:sp>
        <p:nvSpPr>
          <p:cNvPr id="4" name="Title 3"/>
          <p:cNvSpPr>
            <a:spLocks noGrp="1"/>
          </p:cNvSpPr>
          <p:nvPr>
            <p:ph type="title"/>
          </p:nvPr>
        </p:nvSpPr>
        <p:spPr>
          <a:xfrm>
            <a:off x="-25693" y="1988840"/>
            <a:ext cx="5616624" cy="1440160"/>
          </a:xfrm>
        </p:spPr>
        <p:txBody>
          <a:bodyPr>
            <a:normAutofit/>
          </a:bodyPr>
          <a:lstStyle/>
          <a:p>
            <a:pPr marL="137160" lvl="0">
              <a:spcBef>
                <a:spcPct val="20000"/>
              </a:spcBef>
            </a:pPr>
            <a:r>
              <a:rPr lang="lv-LV" sz="4400" dirty="0" smtClean="0">
                <a:ln>
                  <a:noFill/>
                </a:ln>
                <a:solidFill>
                  <a:prstClr val="black"/>
                </a:solidFill>
                <a:effectLst/>
                <a:latin typeface="Book Antiqua"/>
                <a:ea typeface="+mn-ea"/>
                <a:cs typeface="+mn-cs"/>
              </a:rPr>
              <a:t>Oferte </a:t>
            </a:r>
            <a:r>
              <a:rPr lang="lv-LV" sz="4400" dirty="0" smtClean="0">
                <a:ln>
                  <a:noFill/>
                </a:ln>
                <a:solidFill>
                  <a:prstClr val="black"/>
                </a:solidFill>
                <a:effectLst/>
                <a:latin typeface="Book Antiqua"/>
                <a:ea typeface="+mn-ea"/>
                <a:cs typeface="+mn-cs"/>
                <a:sym typeface="Wingdings"/>
              </a:rPr>
              <a:t> Akcepts</a:t>
            </a:r>
            <a:r>
              <a:rPr lang="lv-LV" sz="2800" dirty="0">
                <a:ln>
                  <a:noFill/>
                </a:ln>
                <a:solidFill>
                  <a:prstClr val="black"/>
                </a:solidFill>
                <a:effectLst/>
                <a:latin typeface="Book Antiqua"/>
                <a:ea typeface="+mn-ea"/>
                <a:cs typeface="+mn-cs"/>
              </a:rPr>
              <a:t/>
            </a:r>
            <a:br>
              <a:rPr lang="lv-LV" sz="2800" dirty="0">
                <a:ln>
                  <a:noFill/>
                </a:ln>
                <a:solidFill>
                  <a:prstClr val="black"/>
                </a:solidFill>
                <a:effectLst/>
                <a:latin typeface="Book Antiqua"/>
                <a:ea typeface="+mn-ea"/>
                <a:cs typeface="+mn-cs"/>
              </a:rPr>
            </a:br>
            <a:endParaRPr lang="lv-LV"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64" b="26368"/>
          <a:stretch/>
        </p:blipFill>
        <p:spPr bwMode="auto">
          <a:xfrm>
            <a:off x="1475656" y="4957967"/>
            <a:ext cx="3456384" cy="138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70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6" y="1124744"/>
            <a:ext cx="8229600" cy="1143000"/>
          </a:xfrm>
        </p:spPr>
        <p:txBody>
          <a:bodyPr/>
          <a:lstStyle/>
          <a:p>
            <a:r>
              <a:rPr lang="lv-LV" dirty="0" smtClean="0">
                <a:solidFill>
                  <a:schemeClr val="bg1"/>
                </a:solidFill>
              </a:rPr>
              <a:t>PĀRDEVĒJS</a:t>
            </a:r>
            <a:endParaRPr lang="lv-LV" dirty="0">
              <a:solidFill>
                <a:schemeClr val="bg1"/>
              </a:solidFill>
            </a:endParaRPr>
          </a:p>
        </p:txBody>
      </p:sp>
      <p:sp>
        <p:nvSpPr>
          <p:cNvPr id="3" name="Content Placeholder 2"/>
          <p:cNvSpPr>
            <a:spLocks noGrp="1"/>
          </p:cNvSpPr>
          <p:nvPr>
            <p:ph idx="1"/>
          </p:nvPr>
        </p:nvSpPr>
        <p:spPr>
          <a:xfrm>
            <a:off x="179512" y="2420888"/>
            <a:ext cx="8229600" cy="4709160"/>
          </a:xfrm>
        </p:spPr>
        <p:txBody>
          <a:bodyPr/>
          <a:lstStyle/>
          <a:p>
            <a:pPr marL="137160" indent="0">
              <a:buNone/>
            </a:pPr>
            <a:r>
              <a:rPr lang="lv-LV" dirty="0">
                <a:solidFill>
                  <a:schemeClr val="bg1"/>
                </a:solidFill>
              </a:rPr>
              <a:t>„MINASCOFFEA</a:t>
            </a:r>
            <a:r>
              <a:rPr lang="lv-LV" dirty="0" smtClean="0">
                <a:solidFill>
                  <a:schemeClr val="bg1"/>
                </a:solidFill>
              </a:rPr>
              <a:t>” - </a:t>
            </a:r>
            <a:r>
              <a:rPr lang="lv-LV" dirty="0">
                <a:solidFill>
                  <a:schemeClr val="bg1"/>
                </a:solidFill>
              </a:rPr>
              <a:t>vairāk </a:t>
            </a:r>
            <a:endParaRPr lang="lv-LV" dirty="0" smtClean="0">
              <a:solidFill>
                <a:schemeClr val="bg1"/>
              </a:solidFill>
            </a:endParaRPr>
          </a:p>
          <a:p>
            <a:pPr marL="137160" indent="0">
              <a:buNone/>
            </a:pPr>
            <a:r>
              <a:rPr lang="lv-LV" dirty="0" smtClean="0">
                <a:solidFill>
                  <a:schemeClr val="bg1"/>
                </a:solidFill>
              </a:rPr>
              <a:t>kā </a:t>
            </a:r>
            <a:r>
              <a:rPr lang="lv-LV" dirty="0">
                <a:solidFill>
                  <a:schemeClr val="bg1"/>
                </a:solidFill>
              </a:rPr>
              <a:t>40 gadus ir viens no vadošajiem kafijas ražošanas uzņēmumiem Brazīlijā. </a:t>
            </a:r>
            <a:endParaRPr lang="lv-LV" dirty="0" smtClean="0">
              <a:solidFill>
                <a:schemeClr val="bg1"/>
              </a:solidFill>
            </a:endParaRPr>
          </a:p>
          <a:p>
            <a:pPr marL="137160" indent="0">
              <a:buNone/>
            </a:pPr>
            <a:r>
              <a:rPr lang="lv-LV" dirty="0" smtClean="0">
                <a:solidFill>
                  <a:schemeClr val="bg1"/>
                </a:solidFill>
              </a:rPr>
              <a:t>Veiksmīgi darbojas </a:t>
            </a:r>
            <a:r>
              <a:rPr lang="lv-LV" dirty="0">
                <a:solidFill>
                  <a:schemeClr val="bg1"/>
                </a:solidFill>
              </a:rPr>
              <a:t>Āzijas un </a:t>
            </a:r>
            <a:r>
              <a:rPr lang="lv-LV" dirty="0" smtClean="0">
                <a:solidFill>
                  <a:schemeClr val="bg1"/>
                </a:solidFill>
              </a:rPr>
              <a:t>Eiropas</a:t>
            </a:r>
          </a:p>
          <a:p>
            <a:pPr marL="137160" indent="0">
              <a:buNone/>
            </a:pPr>
            <a:r>
              <a:rPr lang="lv-LV" dirty="0" smtClean="0">
                <a:solidFill>
                  <a:schemeClr val="bg1"/>
                </a:solidFill>
              </a:rPr>
              <a:t> </a:t>
            </a:r>
            <a:r>
              <a:rPr lang="lv-LV" dirty="0">
                <a:solidFill>
                  <a:schemeClr val="bg1"/>
                </a:solidFill>
              </a:rPr>
              <a:t>tirgū, piegādājot saviem klientiem augstas kvalitātes kafijas </a:t>
            </a:r>
            <a:r>
              <a:rPr lang="lv-LV" dirty="0" smtClean="0">
                <a:solidFill>
                  <a:schemeClr val="bg1"/>
                </a:solidFill>
              </a:rPr>
              <a:t>pupiņas.</a:t>
            </a:r>
            <a:endParaRPr lang="lv-LV" dirty="0">
              <a:solidFill>
                <a:schemeClr val="bg1"/>
              </a:solidFill>
            </a:endParaRPr>
          </a:p>
        </p:txBody>
      </p:sp>
    </p:spTree>
    <p:extLst>
      <p:ext uri="{BB962C8B-B14F-4D97-AF65-F5344CB8AC3E}">
        <p14:creationId xmlns:p14="http://schemas.microsoft.com/office/powerpoint/2010/main" val="330071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52" y="836712"/>
            <a:ext cx="8229600" cy="1143000"/>
          </a:xfrm>
        </p:spPr>
        <p:txBody>
          <a:bodyPr/>
          <a:lstStyle/>
          <a:p>
            <a:r>
              <a:rPr lang="lv-LV" dirty="0" smtClean="0">
                <a:solidFill>
                  <a:schemeClr val="bg1"/>
                </a:solidFill>
              </a:rPr>
              <a:t>PIRCĒJS</a:t>
            </a:r>
            <a:endParaRPr lang="lv-LV" dirty="0">
              <a:solidFill>
                <a:schemeClr val="bg1"/>
              </a:solidFill>
            </a:endParaRPr>
          </a:p>
        </p:txBody>
      </p:sp>
      <p:sp>
        <p:nvSpPr>
          <p:cNvPr id="3" name="Content Placeholder 2"/>
          <p:cNvSpPr>
            <a:spLocks noGrp="1"/>
          </p:cNvSpPr>
          <p:nvPr>
            <p:ph idx="1"/>
          </p:nvPr>
        </p:nvSpPr>
        <p:spPr>
          <a:xfrm>
            <a:off x="13951" y="1556792"/>
            <a:ext cx="8229600" cy="4709160"/>
          </a:xfrm>
        </p:spPr>
        <p:txBody>
          <a:bodyPr/>
          <a:lstStyle/>
          <a:p>
            <a:pPr marL="137160" indent="0">
              <a:buNone/>
            </a:pPr>
            <a:r>
              <a:rPr lang="lv-LV" dirty="0"/>
              <a:t> </a:t>
            </a:r>
          </a:p>
          <a:p>
            <a:pPr marL="137160" indent="0">
              <a:buNone/>
            </a:pPr>
            <a:r>
              <a:rPr lang="lv-LV" dirty="0" smtClean="0">
                <a:solidFill>
                  <a:schemeClr val="bg1"/>
                </a:solidFill>
              </a:rPr>
              <a:t>„</a:t>
            </a:r>
            <a:r>
              <a:rPr lang="lv-LV" dirty="0">
                <a:solidFill>
                  <a:schemeClr val="bg1"/>
                </a:solidFill>
              </a:rPr>
              <a:t>CAFFEE BAR</a:t>
            </a:r>
            <a:r>
              <a:rPr lang="lv-LV" dirty="0" smtClean="0">
                <a:solidFill>
                  <a:schemeClr val="bg1"/>
                </a:solidFill>
              </a:rPr>
              <a:t>” – uzņēmums,</a:t>
            </a:r>
          </a:p>
          <a:p>
            <a:pPr marL="137160" indent="0">
              <a:buNone/>
            </a:pPr>
            <a:r>
              <a:rPr lang="lv-LV" dirty="0">
                <a:solidFill>
                  <a:schemeClr val="bg1"/>
                </a:solidFill>
              </a:rPr>
              <a:t>k</a:t>
            </a:r>
            <a:r>
              <a:rPr lang="lv-LV" dirty="0" smtClean="0">
                <a:solidFill>
                  <a:schemeClr val="bg1"/>
                </a:solidFill>
              </a:rPr>
              <a:t>as ikvienam ļauj izbaudīt  gardi</a:t>
            </a:r>
          </a:p>
          <a:p>
            <a:pPr marL="137160" indent="0">
              <a:buNone/>
            </a:pPr>
            <a:r>
              <a:rPr lang="lv-LV" dirty="0">
                <a:solidFill>
                  <a:schemeClr val="bg1"/>
                </a:solidFill>
              </a:rPr>
              <a:t>p</a:t>
            </a:r>
            <a:r>
              <a:rPr lang="lv-LV" dirty="0" smtClean="0">
                <a:solidFill>
                  <a:schemeClr val="bg1"/>
                </a:solidFill>
              </a:rPr>
              <a:t>agatavotu kafiju.</a:t>
            </a:r>
            <a:endParaRPr lang="lv-LV"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623351"/>
            <a:ext cx="3816424"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01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4248472" cy="936104"/>
          </a:xfrm>
        </p:spPr>
        <p:txBody>
          <a:bodyPr>
            <a:normAutofit/>
          </a:bodyPr>
          <a:lstStyle/>
          <a:p>
            <a:r>
              <a:rPr lang="lv-LV" sz="3200" i="1" dirty="0" smtClean="0">
                <a:solidFill>
                  <a:schemeClr val="bg1"/>
                </a:solidFill>
              </a:rPr>
              <a:t>Preces specifika:</a:t>
            </a:r>
            <a:endParaRPr lang="lv-LV" sz="3200" i="1" dirty="0">
              <a:solidFill>
                <a:schemeClr val="bg1"/>
              </a:solidFill>
            </a:endParaRPr>
          </a:p>
        </p:txBody>
      </p:sp>
      <p:sp>
        <p:nvSpPr>
          <p:cNvPr id="3" name="Content Placeholder 2"/>
          <p:cNvSpPr>
            <a:spLocks noGrp="1"/>
          </p:cNvSpPr>
          <p:nvPr>
            <p:ph idx="1"/>
          </p:nvPr>
        </p:nvSpPr>
        <p:spPr>
          <a:xfrm>
            <a:off x="0" y="2204864"/>
            <a:ext cx="6876256" cy="4941168"/>
          </a:xfrm>
        </p:spPr>
        <p:txBody>
          <a:bodyPr>
            <a:normAutofit/>
          </a:bodyPr>
          <a:lstStyle/>
          <a:p>
            <a:pPr>
              <a:buClrTx/>
              <a:buFont typeface="Wingdings" pitchFamily="2" charset="2"/>
              <a:buChar char="§"/>
            </a:pPr>
            <a:r>
              <a:rPr lang="lv-LV" sz="2600" dirty="0" smtClean="0">
                <a:solidFill>
                  <a:schemeClr val="bg1"/>
                </a:solidFill>
              </a:rPr>
              <a:t>Zaļās kafijas </a:t>
            </a:r>
            <a:r>
              <a:rPr lang="lv-LV" sz="2600" dirty="0">
                <a:solidFill>
                  <a:schemeClr val="bg1"/>
                </a:solidFill>
              </a:rPr>
              <a:t>pupiņas </a:t>
            </a:r>
            <a:endParaRPr lang="lv-LV" sz="2600" dirty="0" smtClean="0">
              <a:solidFill>
                <a:schemeClr val="bg1"/>
              </a:solidFill>
            </a:endParaRPr>
          </a:p>
          <a:p>
            <a:pPr marL="137160" indent="0">
              <a:buClrTx/>
              <a:buNone/>
            </a:pPr>
            <a:r>
              <a:rPr lang="lv-LV" sz="2600" dirty="0" smtClean="0">
                <a:solidFill>
                  <a:schemeClr val="bg1"/>
                </a:solidFill>
              </a:rPr>
              <a:t>     (</a:t>
            </a:r>
            <a:r>
              <a:rPr lang="lv-LV" sz="2600" dirty="0">
                <a:solidFill>
                  <a:schemeClr val="bg1"/>
                </a:solidFill>
              </a:rPr>
              <a:t>šķirne - </a:t>
            </a:r>
            <a:r>
              <a:rPr lang="lv-LV" sz="2600" dirty="0" smtClean="0">
                <a:solidFill>
                  <a:schemeClr val="bg1"/>
                </a:solidFill>
              </a:rPr>
              <a:t>Santos)</a:t>
            </a:r>
          </a:p>
          <a:p>
            <a:pPr>
              <a:buClrTx/>
              <a:buFont typeface="Wingdings" pitchFamily="2" charset="2"/>
              <a:buChar char="§"/>
            </a:pPr>
            <a:r>
              <a:rPr lang="lv-LV" sz="2600" dirty="0" smtClean="0">
                <a:solidFill>
                  <a:schemeClr val="bg1"/>
                </a:solidFill>
              </a:rPr>
              <a:t>Tiek audzētas siltās klimatiskās zonās</a:t>
            </a:r>
          </a:p>
          <a:p>
            <a:pPr>
              <a:buClrTx/>
              <a:buFont typeface="Wingdings" pitchFamily="2" charset="2"/>
              <a:buChar char="§"/>
            </a:pPr>
            <a:r>
              <a:rPr lang="lv-LV" sz="2600" dirty="0" smtClean="0">
                <a:solidFill>
                  <a:schemeClr val="bg1"/>
                </a:solidFill>
              </a:rPr>
              <a:t>Uzturā lietojama prece</a:t>
            </a:r>
          </a:p>
          <a:p>
            <a:pPr>
              <a:buClrTx/>
              <a:buFont typeface="Wingdings" pitchFamily="2" charset="2"/>
              <a:buChar char="§"/>
            </a:pPr>
            <a:r>
              <a:rPr lang="lv-LV" sz="2600" dirty="0" smtClean="0">
                <a:solidFill>
                  <a:schemeClr val="bg1"/>
                </a:solidFill>
              </a:rPr>
              <a:t>Nepareizi uzglabājot prece zaudē savu kvalitāti (karstums, gaisma, mitrums)</a:t>
            </a:r>
          </a:p>
          <a:p>
            <a:pPr>
              <a:buClrTx/>
              <a:buFont typeface="Wingdings" pitchFamily="2" charset="2"/>
              <a:buChar char="§"/>
            </a:pPr>
            <a:r>
              <a:rPr lang="lv-LV" sz="2600" dirty="0" smtClean="0">
                <a:solidFill>
                  <a:schemeClr val="bg1"/>
                </a:solidFill>
              </a:rPr>
              <a:t>Iepakojums</a:t>
            </a:r>
            <a:r>
              <a:rPr lang="lv-LV" sz="2600" dirty="0">
                <a:solidFill>
                  <a:schemeClr val="bg1"/>
                </a:solidFill>
              </a:rPr>
              <a:t>: preces </a:t>
            </a:r>
            <a:r>
              <a:rPr lang="lv-LV" sz="2600" dirty="0" smtClean="0">
                <a:solidFill>
                  <a:schemeClr val="bg1"/>
                </a:solidFill>
              </a:rPr>
              <a:t>vienība </a:t>
            </a:r>
            <a:r>
              <a:rPr lang="lv-LV" sz="2600" dirty="0">
                <a:solidFill>
                  <a:schemeClr val="bg1"/>
                </a:solidFill>
              </a:rPr>
              <a:t>(1 kg) fasēta iepakojumā un savietotas kastēs pa 20 kg katrā</a:t>
            </a:r>
          </a:p>
        </p:txBody>
      </p:sp>
    </p:spTree>
    <p:extLst>
      <p:ext uri="{BB962C8B-B14F-4D97-AF65-F5344CB8AC3E}">
        <p14:creationId xmlns:p14="http://schemas.microsoft.com/office/powerpoint/2010/main" val="2489657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60" y="1769839"/>
            <a:ext cx="8136904" cy="5949280"/>
          </a:xfrm>
        </p:spPr>
        <p:txBody>
          <a:bodyPr>
            <a:normAutofit/>
          </a:bodyPr>
          <a:lstStyle/>
          <a:p>
            <a:pPr marL="785813" indent="-342900">
              <a:buClrTx/>
              <a:buFont typeface="Wingdings" pitchFamily="2" charset="2"/>
              <a:buChar char="§"/>
            </a:pPr>
            <a:r>
              <a:rPr lang="lv-LV" sz="2400" b="1" kern="400" dirty="0" smtClean="0">
                <a:solidFill>
                  <a:prstClr val="black"/>
                </a:solidFill>
              </a:rPr>
              <a:t>Apmaksas noteikumi:</a:t>
            </a:r>
            <a:r>
              <a:rPr lang="lv-LV" sz="2400" b="1" kern="400" dirty="0">
                <a:solidFill>
                  <a:prstClr val="black"/>
                </a:solidFill>
              </a:rPr>
              <a:t> </a:t>
            </a:r>
            <a:r>
              <a:rPr lang="lv-LV" sz="2400" kern="400" dirty="0" smtClean="0">
                <a:solidFill>
                  <a:prstClr val="black"/>
                </a:solidFill>
              </a:rPr>
              <a:t>60</a:t>
            </a:r>
            <a:r>
              <a:rPr lang="lv-LV" sz="2400" kern="400" dirty="0">
                <a:solidFill>
                  <a:prstClr val="black"/>
                </a:solidFill>
              </a:rPr>
              <a:t>% no </a:t>
            </a:r>
            <a:endParaRPr lang="lv-LV" sz="2400" kern="400" dirty="0" smtClean="0">
              <a:solidFill>
                <a:prstClr val="black"/>
              </a:solidFill>
            </a:endParaRPr>
          </a:p>
          <a:p>
            <a:pPr marL="442913" indent="0">
              <a:buClrTx/>
              <a:buNone/>
            </a:pPr>
            <a:r>
              <a:rPr lang="lv-LV" sz="2400" kern="400" dirty="0" smtClean="0">
                <a:solidFill>
                  <a:prstClr val="black"/>
                </a:solidFill>
              </a:rPr>
              <a:t>paredzamās </a:t>
            </a:r>
            <a:r>
              <a:rPr lang="lv-LV" sz="2400" kern="400" dirty="0">
                <a:solidFill>
                  <a:prstClr val="black"/>
                </a:solidFill>
              </a:rPr>
              <a:t>pasūtījuma </a:t>
            </a:r>
            <a:r>
              <a:rPr lang="lv-LV" sz="2400" kern="400" dirty="0" smtClean="0">
                <a:solidFill>
                  <a:prstClr val="black"/>
                </a:solidFill>
              </a:rPr>
              <a:t>summas ir </a:t>
            </a:r>
          </a:p>
          <a:p>
            <a:pPr marL="442913" indent="0">
              <a:buClrTx/>
              <a:buNone/>
            </a:pPr>
            <a:r>
              <a:rPr lang="lv-LV" sz="2400" kern="400" dirty="0" smtClean="0">
                <a:solidFill>
                  <a:prstClr val="black"/>
                </a:solidFill>
              </a:rPr>
              <a:t>jāpārskaita </a:t>
            </a:r>
            <a:r>
              <a:rPr lang="lv-LV" sz="2400" kern="400" dirty="0">
                <a:solidFill>
                  <a:prstClr val="black"/>
                </a:solidFill>
              </a:rPr>
              <a:t>avansā uz līgumā </a:t>
            </a:r>
            <a:r>
              <a:rPr lang="lv-LV" sz="2400" kern="400" dirty="0" smtClean="0">
                <a:solidFill>
                  <a:prstClr val="black"/>
                </a:solidFill>
              </a:rPr>
              <a:t>norādīto bankas konta </a:t>
            </a:r>
            <a:r>
              <a:rPr lang="lv-LV" sz="2400" kern="400" dirty="0">
                <a:solidFill>
                  <a:prstClr val="black"/>
                </a:solidFill>
              </a:rPr>
              <a:t>numuru 3 dienu </a:t>
            </a:r>
            <a:r>
              <a:rPr lang="en-US" sz="2400" kern="400" dirty="0" smtClean="0">
                <a:solidFill>
                  <a:prstClr val="black"/>
                </a:solidFill>
              </a:rPr>
              <a:t>	</a:t>
            </a:r>
            <a:r>
              <a:rPr lang="lv-LV" sz="2400" kern="400" dirty="0" smtClean="0">
                <a:solidFill>
                  <a:prstClr val="black"/>
                </a:solidFill>
              </a:rPr>
              <a:t>laikā pēc līguma stāšanās </a:t>
            </a:r>
            <a:r>
              <a:rPr lang="lv-LV" sz="2400" kern="400" dirty="0">
                <a:solidFill>
                  <a:prstClr val="black"/>
                </a:solidFill>
              </a:rPr>
              <a:t>spēkā. Atlikušie </a:t>
            </a:r>
            <a:r>
              <a:rPr lang="en-US" sz="2400" kern="400" dirty="0" smtClean="0">
                <a:solidFill>
                  <a:prstClr val="black"/>
                </a:solidFill>
              </a:rPr>
              <a:t>	</a:t>
            </a:r>
            <a:r>
              <a:rPr lang="lv-LV" sz="2400" kern="400" dirty="0" smtClean="0">
                <a:solidFill>
                  <a:prstClr val="black"/>
                </a:solidFill>
              </a:rPr>
              <a:t>40</a:t>
            </a:r>
            <a:r>
              <a:rPr lang="lv-LV" sz="2400" kern="400" dirty="0">
                <a:solidFill>
                  <a:prstClr val="black"/>
                </a:solidFill>
              </a:rPr>
              <a:t>% </a:t>
            </a:r>
            <a:r>
              <a:rPr lang="lv-LV" sz="2400" kern="400" dirty="0" smtClean="0">
                <a:solidFill>
                  <a:prstClr val="black"/>
                </a:solidFill>
              </a:rPr>
              <a:t>jāsamaksā </a:t>
            </a:r>
            <a:r>
              <a:rPr lang="lv-LV" sz="2400" kern="400" dirty="0">
                <a:solidFill>
                  <a:prstClr val="black"/>
                </a:solidFill>
              </a:rPr>
              <a:t>3 dienu laikā pēc </a:t>
            </a:r>
            <a:r>
              <a:rPr lang="lv-LV" sz="2400" kern="400" dirty="0" smtClean="0">
                <a:solidFill>
                  <a:prstClr val="black"/>
                </a:solidFill>
              </a:rPr>
              <a:t>preces saņemšanas</a:t>
            </a:r>
            <a:r>
              <a:rPr lang="lv-LV" sz="2400" kern="400" dirty="0">
                <a:solidFill>
                  <a:prstClr val="black"/>
                </a:solidFill>
              </a:rPr>
              <a:t>. </a:t>
            </a:r>
            <a:endParaRPr lang="lv-LV" sz="2400" kern="400" dirty="0" smtClean="0">
              <a:solidFill>
                <a:prstClr val="black"/>
              </a:solidFill>
            </a:endParaRPr>
          </a:p>
          <a:p>
            <a:pPr marL="636588" indent="-193675">
              <a:buClrTx/>
              <a:buSzPct val="68000"/>
              <a:buFont typeface="Wingdings" pitchFamily="2" charset="2"/>
              <a:buChar char="§"/>
            </a:pPr>
            <a:r>
              <a:rPr lang="en-US" sz="2400" b="1" kern="400" dirty="0" smtClean="0">
                <a:solidFill>
                  <a:prstClr val="black"/>
                </a:solidFill>
              </a:rPr>
              <a:t>  </a:t>
            </a:r>
            <a:r>
              <a:rPr lang="lv-LV" sz="2400" b="1" kern="400" dirty="0" smtClean="0">
                <a:solidFill>
                  <a:prstClr val="black"/>
                </a:solidFill>
              </a:rPr>
              <a:t>Piegādes </a:t>
            </a:r>
            <a:r>
              <a:rPr lang="lv-LV" sz="2400" b="1" kern="400" dirty="0">
                <a:solidFill>
                  <a:prstClr val="black"/>
                </a:solidFill>
              </a:rPr>
              <a:t>termiņš: </a:t>
            </a:r>
            <a:r>
              <a:rPr lang="lv-LV" sz="2400" kern="400" dirty="0">
                <a:solidFill>
                  <a:prstClr val="black"/>
                </a:solidFill>
              </a:rPr>
              <a:t>20 darba dienu laikā pēc </a:t>
            </a:r>
            <a:r>
              <a:rPr lang="lv-LV" sz="2400" kern="400" dirty="0" smtClean="0">
                <a:solidFill>
                  <a:prstClr val="black"/>
                </a:solidFill>
              </a:rPr>
              <a:t>avansa </a:t>
            </a:r>
            <a:r>
              <a:rPr lang="lv-LV" sz="2400" kern="400" dirty="0">
                <a:solidFill>
                  <a:prstClr val="black"/>
                </a:solidFill>
              </a:rPr>
              <a:t>summas saņemšanas.</a:t>
            </a:r>
          </a:p>
          <a:p>
            <a:pPr marL="636588" lvl="0" indent="-193675">
              <a:buClrTx/>
              <a:buFont typeface="Wingdings" pitchFamily="2" charset="2"/>
              <a:buChar char="§"/>
            </a:pPr>
            <a:r>
              <a:rPr lang="lv-LV" sz="2400" b="1" kern="400" dirty="0">
                <a:solidFill>
                  <a:prstClr val="black"/>
                </a:solidFill>
              </a:rPr>
              <a:t>Transportēšanas noteikumi: </a:t>
            </a:r>
            <a:r>
              <a:rPr lang="lv-LV" sz="2400" kern="400" dirty="0" smtClean="0">
                <a:solidFill>
                  <a:prstClr val="black"/>
                </a:solidFill>
              </a:rPr>
              <a:t>FOB </a:t>
            </a:r>
            <a:r>
              <a:rPr lang="lv-LV" sz="2400" kern="400" dirty="0">
                <a:solidFill>
                  <a:prstClr val="black"/>
                </a:solidFill>
              </a:rPr>
              <a:t>Bourbon(Incoterms </a:t>
            </a:r>
            <a:r>
              <a:rPr lang="lv-LV" sz="2400" kern="400" dirty="0" smtClean="0">
                <a:solidFill>
                  <a:schemeClr val="bg1"/>
                </a:solidFill>
              </a:rPr>
              <a:t>2010) </a:t>
            </a:r>
            <a:r>
              <a:rPr lang="lv-LV" sz="2000" dirty="0" smtClean="0">
                <a:solidFill>
                  <a:schemeClr val="bg1"/>
                </a:solidFill>
              </a:rPr>
              <a:t>Pārdevējam </a:t>
            </a:r>
            <a:r>
              <a:rPr lang="lv-LV" sz="2000" dirty="0">
                <a:solidFill>
                  <a:schemeClr val="bg1"/>
                </a:solidFill>
              </a:rPr>
              <a:t>jānogādā prece līdz transporta </a:t>
            </a:r>
          </a:p>
          <a:p>
            <a:pPr marL="442913" lvl="0" indent="0">
              <a:buClrTx/>
              <a:buNone/>
            </a:pPr>
            <a:r>
              <a:rPr lang="lv-LV" sz="2000" dirty="0">
                <a:solidFill>
                  <a:schemeClr val="bg1"/>
                </a:solidFill>
              </a:rPr>
              <a:t> </a:t>
            </a:r>
            <a:r>
              <a:rPr lang="lv-LV" sz="2000" dirty="0" smtClean="0">
                <a:solidFill>
                  <a:schemeClr val="bg1"/>
                </a:solidFill>
              </a:rPr>
              <a:t>  bortam</a:t>
            </a:r>
            <a:r>
              <a:rPr lang="lv-LV" sz="2000" dirty="0">
                <a:solidFill>
                  <a:schemeClr val="bg1"/>
                </a:solidFill>
              </a:rPr>
              <a:t>. Pārdevēja atbildība beidzas, kad krava tiek </a:t>
            </a:r>
            <a:endParaRPr lang="lv-LV" sz="2000" dirty="0" smtClean="0">
              <a:solidFill>
                <a:schemeClr val="bg1"/>
              </a:solidFill>
            </a:endParaRPr>
          </a:p>
          <a:p>
            <a:pPr marL="442913" lvl="0" indent="0">
              <a:buClrTx/>
              <a:buNone/>
            </a:pPr>
            <a:r>
              <a:rPr lang="lv-LV" sz="2000" dirty="0">
                <a:solidFill>
                  <a:schemeClr val="bg1"/>
                </a:solidFill>
              </a:rPr>
              <a:t> </a:t>
            </a:r>
            <a:r>
              <a:rPr lang="lv-LV" sz="2000" dirty="0" smtClean="0">
                <a:solidFill>
                  <a:schemeClr val="bg1"/>
                </a:solidFill>
              </a:rPr>
              <a:t>  uzkrauta </a:t>
            </a:r>
            <a:r>
              <a:rPr lang="lv-LV" sz="2000" dirty="0">
                <a:solidFill>
                  <a:schemeClr val="bg1"/>
                </a:solidFill>
              </a:rPr>
              <a:t>uz transporta līdzekļa borta.  </a:t>
            </a:r>
            <a:endParaRPr lang="lv-LV" sz="2000" kern="400" dirty="0">
              <a:solidFill>
                <a:schemeClr val="bg1"/>
              </a:solidFill>
            </a:endParaRPr>
          </a:p>
          <a:p>
            <a:endParaRPr lang="lv-LV"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96752"/>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5501852"/>
            <a:ext cx="1800200" cy="126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5409" y="980728"/>
            <a:ext cx="4104456" cy="936104"/>
          </a:xfrm>
        </p:spPr>
        <p:txBody>
          <a:bodyPr>
            <a:normAutofit/>
          </a:bodyPr>
          <a:lstStyle/>
          <a:p>
            <a:r>
              <a:rPr lang="lv-LV" sz="3000" i="1" dirty="0" smtClean="0">
                <a:solidFill>
                  <a:schemeClr val="bg1"/>
                </a:solidFill>
              </a:rPr>
              <a:t>Darījuma specifika:</a:t>
            </a:r>
            <a:endParaRPr lang="lv-LV" sz="3000" i="1" dirty="0">
              <a:solidFill>
                <a:schemeClr val="bg1"/>
              </a:solidFill>
            </a:endParaRPr>
          </a:p>
        </p:txBody>
      </p:sp>
    </p:spTree>
    <p:extLst>
      <p:ext uri="{BB962C8B-B14F-4D97-AF65-F5344CB8AC3E}">
        <p14:creationId xmlns:p14="http://schemas.microsoft.com/office/powerpoint/2010/main" val="330006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276872"/>
            <a:ext cx="6735122" cy="2520280"/>
          </a:xfrm>
        </p:spPr>
        <p:txBody>
          <a:bodyPr>
            <a:noAutofit/>
          </a:bodyPr>
          <a:lstStyle/>
          <a:p>
            <a:r>
              <a:rPr lang="en-US" sz="11500" cap="all" dirty="0" smtClean="0">
                <a:solidFill>
                  <a:schemeClr val="bg1"/>
                </a:solidFill>
                <a:effectLst>
                  <a:outerShdw blurRad="127000" dist="200000" dir="2700000" algn="tl" rotWithShape="0">
                    <a:srgbClr val="000000">
                      <a:alpha val="30000"/>
                    </a:srgbClr>
                  </a:outerShdw>
                </a:effectLst>
              </a:rPr>
              <a:t>RISKI?</a:t>
            </a:r>
            <a:endParaRPr lang="lv-LV" sz="11500" cap="all" dirty="0">
              <a:solidFill>
                <a:schemeClr val="bg1"/>
              </a:solidFill>
              <a:effectLst>
                <a:outerShdw blurRad="127000" dist="200000" dir="2700000" algn="tl" rotWithShape="0">
                  <a:srgbClr val="000000">
                    <a:alpha val="30000"/>
                  </a:srgbClr>
                </a:outerShdw>
              </a:effectLst>
            </a:endParaRPr>
          </a:p>
        </p:txBody>
      </p:sp>
    </p:spTree>
    <p:extLst>
      <p:ext uri="{BB962C8B-B14F-4D97-AF65-F5344CB8AC3E}">
        <p14:creationId xmlns:p14="http://schemas.microsoft.com/office/powerpoint/2010/main" val="410859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714488"/>
            <a:ext cx="4572000" cy="1569660"/>
          </a:xfrm>
          <a:prstGeom prst="rect">
            <a:avLst/>
          </a:prstGeom>
        </p:spPr>
        <p:txBody>
          <a:bodyPr>
            <a:spAutoFit/>
          </a:bodyPr>
          <a:lstStyle/>
          <a:p>
            <a:pPr algn="ctr"/>
            <a:r>
              <a:rPr lang="en-US" sz="2400" b="1" i="1" dirty="0" smtClean="0">
                <a:solidFill>
                  <a:prstClr val="black"/>
                </a:solidFill>
              </a:rPr>
              <a:t>1.</a:t>
            </a:r>
            <a:r>
              <a:rPr lang="lv-LV" sz="2400" b="1" i="1" dirty="0" smtClean="0">
                <a:solidFill>
                  <a:prstClr val="black"/>
                </a:solidFill>
              </a:rPr>
              <a:t>Pārpratumu risks, piemēram, ja rodas domstarpības par maksājuma nosacījumiem un kvalitātes prasībām</a:t>
            </a:r>
            <a:endParaRPr lang="ru-RU" sz="2400" b="1" i="1" dirty="0">
              <a:solidFill>
                <a:prstClr val="black"/>
              </a:solidFill>
            </a:endParaRPr>
          </a:p>
        </p:txBody>
      </p:sp>
      <p:sp>
        <p:nvSpPr>
          <p:cNvPr id="1025" name="Rectangle 1"/>
          <p:cNvSpPr>
            <a:spLocks noChangeArrowheads="1"/>
          </p:cNvSpPr>
          <p:nvPr/>
        </p:nvSpPr>
        <p:spPr bwMode="auto">
          <a:xfrm>
            <a:off x="409464" y="3717032"/>
            <a:ext cx="607565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solidFill>
                  <a:prstClr val="black"/>
                </a:solidFill>
              </a:rPr>
              <a:t>             </a:t>
            </a:r>
            <a:r>
              <a:rPr lang="lv-LV" sz="2400" dirty="0" smtClean="0">
                <a:solidFill>
                  <a:prstClr val="black"/>
                </a:solidFill>
              </a:rPr>
              <a:t>Risinājumi</a:t>
            </a:r>
            <a:r>
              <a:rPr lang="en-US" sz="2400" dirty="0" smtClean="0">
                <a:solidFill>
                  <a:prstClr val="black"/>
                </a:solidFill>
              </a:rPr>
              <a:t> </a:t>
            </a:r>
            <a:r>
              <a:rPr lang="lv-LV" sz="2400" dirty="0" smtClean="0">
                <a:solidFill>
                  <a:prstClr val="black"/>
                </a:solidFill>
              </a:rPr>
              <a:t>:</a:t>
            </a:r>
            <a:endParaRPr lang="ru-RU" sz="2400" dirty="0" smtClean="0">
              <a:solidFill>
                <a:prstClr val="black"/>
              </a:solidFill>
            </a:endParaRPr>
          </a:p>
          <a:p>
            <a:pPr marL="0" marR="0" lvl="0" indent="0" defTabSz="914400" rtl="0" eaLnBrk="0" fontAlgn="base" latinLnBrk="0" hangingPunct="0">
              <a:lnSpc>
                <a:spcPct val="100000"/>
              </a:lnSpc>
              <a:spcBef>
                <a:spcPct val="0"/>
              </a:spcBef>
              <a:spcAft>
                <a:spcPct val="0"/>
              </a:spcAft>
              <a:buClrTx/>
              <a:buSzTx/>
              <a:buFontTx/>
              <a:buNone/>
              <a:tabLst/>
            </a:pPr>
            <a:r>
              <a:rPr lang="en-US" sz="2400" dirty="0" smtClean="0">
                <a:solidFill>
                  <a:prstClr val="black"/>
                </a:solidFill>
              </a:rPr>
              <a:t>1. </a:t>
            </a:r>
            <a:r>
              <a:rPr lang="lv-LV" sz="2400" dirty="0" smtClean="0">
                <a:solidFill>
                  <a:prstClr val="black"/>
                </a:solidFill>
              </a:rPr>
              <a:t>Rūpīga darījumu partnera kredītspējas pārbaude; </a:t>
            </a:r>
            <a:endParaRPr lang="en-US" sz="2400" dirty="0" smtClean="0">
              <a:solidFill>
                <a:prstClr val="black"/>
              </a:solidFill>
            </a:endParaRPr>
          </a:p>
          <a:p>
            <a:pPr marL="0" marR="0" lvl="0" indent="0" defTabSz="914400" rtl="0" eaLnBrk="0" fontAlgn="base" latinLnBrk="0" hangingPunct="0">
              <a:lnSpc>
                <a:spcPct val="100000"/>
              </a:lnSpc>
              <a:spcBef>
                <a:spcPct val="0"/>
              </a:spcBef>
              <a:spcAft>
                <a:spcPct val="0"/>
              </a:spcAft>
              <a:buClrTx/>
              <a:buSzTx/>
              <a:buFontTx/>
              <a:buNone/>
              <a:tabLst/>
            </a:pPr>
            <a:r>
              <a:rPr lang="lv-LV" sz="2400" dirty="0" smtClean="0">
                <a:solidFill>
                  <a:prstClr val="black"/>
                </a:solidFill>
              </a:rPr>
              <a:t>prasība iesniegt rekomendācijas;</a:t>
            </a:r>
          </a:p>
          <a:p>
            <a:pPr marL="0" marR="0" lvl="0" indent="0" defTabSz="914400" rtl="0" eaLnBrk="0" fontAlgn="base" latinLnBrk="0" hangingPunct="0">
              <a:lnSpc>
                <a:spcPct val="100000"/>
              </a:lnSpc>
              <a:spcBef>
                <a:spcPct val="0"/>
              </a:spcBef>
              <a:spcAft>
                <a:spcPct val="0"/>
              </a:spcAft>
              <a:buClrTx/>
              <a:buSzTx/>
              <a:buFontTx/>
              <a:buNone/>
              <a:tabLst/>
            </a:pPr>
            <a:r>
              <a:rPr lang="en-US" sz="2400" dirty="0" smtClean="0">
                <a:solidFill>
                  <a:prstClr val="black"/>
                </a:solidFill>
              </a:rPr>
              <a:t>2. </a:t>
            </a:r>
            <a:r>
              <a:rPr lang="lv-LV" sz="2400" dirty="0" smtClean="0">
                <a:solidFill>
                  <a:prstClr val="black"/>
                </a:solidFill>
              </a:rPr>
              <a:t>"</a:t>
            </a:r>
            <a:r>
              <a:rPr lang="lv-LV" sz="2400" dirty="0" err="1" smtClean="0">
                <a:solidFill>
                  <a:prstClr val="black"/>
                </a:solidFill>
              </a:rPr>
              <a:t>Incoterms</a:t>
            </a:r>
            <a:r>
              <a:rPr lang="lv-LV" sz="2400" dirty="0" smtClean="0">
                <a:solidFill>
                  <a:prstClr val="black"/>
                </a:solidFill>
              </a:rPr>
              <a:t> 2010" noteikumu izmantošana.</a:t>
            </a:r>
            <a:r>
              <a:rPr lang="ru-RU" sz="2400" dirty="0" smtClean="0">
                <a:solidFill>
                  <a:prstClr val="black"/>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568" y="1196752"/>
            <a:ext cx="4572000" cy="830997"/>
          </a:xfrm>
          <a:prstGeom prst="rect">
            <a:avLst/>
          </a:prstGeom>
        </p:spPr>
        <p:txBody>
          <a:bodyPr>
            <a:spAutoFit/>
          </a:bodyPr>
          <a:lstStyle/>
          <a:p>
            <a:pPr algn="ctr"/>
            <a:r>
              <a:rPr lang="en-US" sz="2400" b="1" i="1" dirty="0" smtClean="0">
                <a:solidFill>
                  <a:prstClr val="black"/>
                </a:solidFill>
              </a:rPr>
              <a:t>2. </a:t>
            </a:r>
            <a:r>
              <a:rPr lang="en-US" sz="2400" b="1" i="1" dirty="0">
                <a:solidFill>
                  <a:prstClr val="black"/>
                </a:solidFill>
              </a:rPr>
              <a:t>P</a:t>
            </a:r>
            <a:r>
              <a:rPr lang="lv-LV" sz="2400" b="1" i="1" dirty="0" smtClean="0">
                <a:solidFill>
                  <a:prstClr val="black"/>
                </a:solidFill>
              </a:rPr>
              <a:t>ircējs neapmaksās piegādāto preci</a:t>
            </a:r>
            <a:endParaRPr lang="ru-RU" sz="2400" b="1" i="1" dirty="0" smtClean="0">
              <a:solidFill>
                <a:prstClr val="black"/>
              </a:solidFill>
            </a:endParaRPr>
          </a:p>
        </p:txBody>
      </p:sp>
      <p:sp>
        <p:nvSpPr>
          <p:cNvPr id="22529" name="Rectangle 1"/>
          <p:cNvSpPr>
            <a:spLocks noChangeArrowheads="1"/>
          </p:cNvSpPr>
          <p:nvPr/>
        </p:nvSpPr>
        <p:spPr bwMode="auto">
          <a:xfrm>
            <a:off x="30920" y="2174392"/>
            <a:ext cx="800102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lv-LV" sz="2300" dirty="0" smtClean="0">
                <a:solidFill>
                  <a:prstClr val="black"/>
                </a:solidFill>
              </a:rPr>
              <a:t> Risinājumi :</a:t>
            </a:r>
            <a:endParaRPr lang="ru-RU" sz="2300" dirty="0" smtClean="0">
              <a:solidFill>
                <a:prstClr val="black"/>
              </a:solidFill>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lv-LV" sz="2300" dirty="0" smtClean="0">
                <a:solidFill>
                  <a:prstClr val="black"/>
                </a:solidFill>
              </a:rPr>
              <a:t>60% no paredzamās pasūtījuma summas ir </a:t>
            </a:r>
            <a:endParaRPr lang="en-US" sz="2300" dirty="0" smtClean="0">
              <a:solidFill>
                <a:prstClr val="black"/>
              </a:solidFill>
            </a:endParaRPr>
          </a:p>
          <a:p>
            <a:pPr marR="0" lvl="0" algn="l" defTabSz="914400" rtl="0" eaLnBrk="0" fontAlgn="base" latinLnBrk="0" hangingPunct="0">
              <a:lnSpc>
                <a:spcPct val="100000"/>
              </a:lnSpc>
              <a:spcBef>
                <a:spcPct val="0"/>
              </a:spcBef>
              <a:spcAft>
                <a:spcPct val="0"/>
              </a:spcAft>
              <a:buClrTx/>
              <a:buSzTx/>
              <a:tabLst/>
            </a:pPr>
            <a:r>
              <a:rPr lang="lv-LV" sz="2300" dirty="0" smtClean="0">
                <a:solidFill>
                  <a:prstClr val="black"/>
                </a:solidFill>
              </a:rPr>
              <a:t>jāpārskaita avansā uz līgumā norādīto bankas konta numuru 3 dienu laikā pēc līgumā stāšanās spēkā.</a:t>
            </a:r>
            <a:endParaRPr lang="ru-RU" sz="23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300" dirty="0" smtClean="0">
                <a:solidFill>
                  <a:prstClr val="black"/>
                </a:solidFill>
              </a:rPr>
              <a:t>2. </a:t>
            </a:r>
            <a:r>
              <a:rPr lang="lv-LV" sz="2300" dirty="0" smtClean="0">
                <a:solidFill>
                  <a:prstClr val="black"/>
                </a:solidFill>
              </a:rPr>
              <a:t>Ja Pircējs nokavē šajā Līgumā noteikto maksājuma termiņu par piegādāto preci, Pircējs maksā līgumsodu 0,3% no neapmaksātās summas vai no daļēji apmaksātās summas par katru nokavēto dienu.</a:t>
            </a:r>
            <a:endParaRPr lang="ru-RU" sz="2300" dirty="0" smtClean="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300" dirty="0" smtClean="0">
                <a:solidFill>
                  <a:prstClr val="black"/>
                </a:solidFill>
              </a:rPr>
              <a:t>3. </a:t>
            </a:r>
            <a:r>
              <a:rPr lang="lv-LV" sz="2300" dirty="0" smtClean="0">
                <a:solidFill>
                  <a:prstClr val="black"/>
                </a:solidFill>
              </a:rPr>
              <a:t>Ja pircējs kavē līgumā noteikto apmaksas termiņu virs 10 kalendārajām dienām, pārdevējs ir tiesīgs pārtraukt preču piegādi un pieprasīt visu uz pēcmaksu izrakstīto rēķinu apmaksu.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414</TotalTime>
  <Words>453</Words>
  <Application>Microsoft Office PowerPoint</Application>
  <PresentationFormat>On-screen Show (4:3)</PresentationFormat>
  <Paragraphs>60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Book Antiqua</vt:lpstr>
      <vt:lpstr>Calibri</vt:lpstr>
      <vt:lpstr>Lucida Sans</vt:lpstr>
      <vt:lpstr>Times New Roman</vt:lpstr>
      <vt:lpstr>Wingdings</vt:lpstr>
      <vt:lpstr>Wingdings 2</vt:lpstr>
      <vt:lpstr>Wingdings 3</vt:lpstr>
      <vt:lpstr>Apex</vt:lpstr>
      <vt:lpstr>ĀRĒJĀS TIRDZNIECĪBAS DARĪJUMS Kafijas eksports</vt:lpstr>
      <vt:lpstr>Oferte  Akcepts </vt:lpstr>
      <vt:lpstr>PĀRDEVĒJS</vt:lpstr>
      <vt:lpstr>PIRCĒJS</vt:lpstr>
      <vt:lpstr>Preces specifika:</vt:lpstr>
      <vt:lpstr>Darījuma specifika:</vt:lpstr>
      <vt:lpstr>RISKI?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Jolanta Bringa</dc:creator>
  <cp:lastModifiedBy>ACH</cp:lastModifiedBy>
  <cp:revision>29</cp:revision>
  <dcterms:created xsi:type="dcterms:W3CDTF">2017-03-21T22:07:32Z</dcterms:created>
  <dcterms:modified xsi:type="dcterms:W3CDTF">2019-09-03T08:23:41Z</dcterms:modified>
</cp:coreProperties>
</file>