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33"/>
  </p:notesMasterIdLst>
  <p:sldIdLst>
    <p:sldId id="256" r:id="rId2"/>
    <p:sldId id="408" r:id="rId3"/>
    <p:sldId id="426" r:id="rId4"/>
    <p:sldId id="452" r:id="rId5"/>
    <p:sldId id="456" r:id="rId6"/>
    <p:sldId id="453" r:id="rId7"/>
    <p:sldId id="454" r:id="rId8"/>
    <p:sldId id="423" r:id="rId9"/>
    <p:sldId id="425" r:id="rId10"/>
    <p:sldId id="455" r:id="rId11"/>
    <p:sldId id="446" r:id="rId12"/>
    <p:sldId id="442" r:id="rId13"/>
    <p:sldId id="447" r:id="rId14"/>
    <p:sldId id="448" r:id="rId15"/>
    <p:sldId id="449" r:id="rId16"/>
    <p:sldId id="450" r:id="rId17"/>
    <p:sldId id="419" r:id="rId18"/>
    <p:sldId id="461" r:id="rId19"/>
    <p:sldId id="451" r:id="rId20"/>
    <p:sldId id="420" r:id="rId21"/>
    <p:sldId id="462" r:id="rId22"/>
    <p:sldId id="464" r:id="rId23"/>
    <p:sldId id="440" r:id="rId24"/>
    <p:sldId id="459" r:id="rId25"/>
    <p:sldId id="458" r:id="rId26"/>
    <p:sldId id="460" r:id="rId27"/>
    <p:sldId id="439" r:id="rId28"/>
    <p:sldId id="330" r:id="rId29"/>
    <p:sldId id="409" r:id="rId30"/>
    <p:sldId id="463" r:id="rId31"/>
    <p:sldId id="445" r:id="rId32"/>
  </p:sldIdLst>
  <p:sldSz cx="9144000" cy="6858000" type="screen4x3"/>
  <p:notesSz cx="6858000" cy="9658350"/>
  <p:defaultTextStyle>
    <a:defPPr>
      <a:defRPr lang="lv-LV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90929"/>
  </p:normalViewPr>
  <p:slideViewPr>
    <p:cSldViewPr>
      <p:cViewPr varScale="1">
        <p:scale>
          <a:sx n="78" d="100"/>
          <a:sy n="78" d="100"/>
        </p:scale>
        <p:origin x="230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462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image" Target="../media/image3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image" Target="../media/image3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image" Target="../media/image3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image" Target="../media/image3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image" Target="../media/image3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image" Target="../media/image3.w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image" Target="../media/image3.w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image" Target="../media/image3.w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image" Target="../media/image3.w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image" Target="../media/image3.wmf"/></Relationships>
</file>

<file path=ppt/drawings/_rels/vmlDrawing20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image" Target="../media/image3.wmf"/></Relationships>
</file>

<file path=ppt/drawings/_rels/vmlDrawing2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image" Target="../media/image3.wmf"/></Relationships>
</file>

<file path=ppt/drawings/_rels/vmlDrawing2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image" Target="../media/image3.wmf"/></Relationships>
</file>

<file path=ppt/drawings/_rels/vmlDrawing2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image" Target="../media/image3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image" Target="../media/image3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image" Target="../media/image3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image" Target="../media/image3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image" Target="../media/image3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image" Target="../media/image3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image" Target="../media/image3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image" Target="../media/image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alvenes vietturis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826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uma vietturis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826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2172BD-D060-4739-BCC6-CD8530555992}" type="datetimeFigureOut">
              <a:rPr lang="lv-LV" smtClean="0"/>
              <a:t>2020.03.26.</a:t>
            </a:fld>
            <a:endParaRPr lang="lv-LV"/>
          </a:p>
        </p:txBody>
      </p:sp>
      <p:sp>
        <p:nvSpPr>
          <p:cNvPr id="4" name="Slaida attēla vietturis 3"/>
          <p:cNvSpPr>
            <a:spLocks noGrp="1" noRot="1" noChangeAspect="1"/>
          </p:cNvSpPr>
          <p:nvPr>
            <p:ph type="sldImg" idx="2"/>
          </p:nvPr>
        </p:nvSpPr>
        <p:spPr>
          <a:xfrm>
            <a:off x="1014413" y="723900"/>
            <a:ext cx="4829175" cy="3622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v-LV"/>
          </a:p>
        </p:txBody>
      </p:sp>
      <p:sp>
        <p:nvSpPr>
          <p:cNvPr id="5" name="Piezīmju vietturis 4"/>
          <p:cNvSpPr>
            <a:spLocks noGrp="1"/>
          </p:cNvSpPr>
          <p:nvPr>
            <p:ph type="body" sz="quarter" idx="3"/>
          </p:nvPr>
        </p:nvSpPr>
        <p:spPr>
          <a:xfrm>
            <a:off x="685800" y="4587875"/>
            <a:ext cx="5486400" cy="43465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6" name="Kājenes vietturis 5"/>
          <p:cNvSpPr>
            <a:spLocks noGrp="1"/>
          </p:cNvSpPr>
          <p:nvPr>
            <p:ph type="ftr" sz="quarter" idx="4"/>
          </p:nvPr>
        </p:nvSpPr>
        <p:spPr>
          <a:xfrm>
            <a:off x="0" y="9174163"/>
            <a:ext cx="2971800" cy="482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7" name="Slaida numura vietturis 6"/>
          <p:cNvSpPr>
            <a:spLocks noGrp="1"/>
          </p:cNvSpPr>
          <p:nvPr>
            <p:ph type="sldNum" sz="quarter" idx="5"/>
          </p:nvPr>
        </p:nvSpPr>
        <p:spPr>
          <a:xfrm>
            <a:off x="3884613" y="9174163"/>
            <a:ext cx="2971800" cy="482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CAF8BD-A0C7-4250-81C2-D5251C657F0E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8720912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CAF8BD-A0C7-4250-81C2-D5251C657F0E}" type="slidenum">
              <a:rPr lang="lv-LV" smtClean="0"/>
              <a:t>2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3946335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CAF8BD-A0C7-4250-81C2-D5251C657F0E}" type="slidenum">
              <a:rPr lang="lv-LV" smtClean="0"/>
              <a:t>4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8672134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CAF8BD-A0C7-4250-81C2-D5251C657F0E}" type="slidenum">
              <a:rPr lang="lv-LV" smtClean="0"/>
              <a:t>5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6590160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CAF8BD-A0C7-4250-81C2-D5251C657F0E}" type="slidenum">
              <a:rPr lang="lv-LV" smtClean="0"/>
              <a:t>6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5466791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CAF8BD-A0C7-4250-81C2-D5251C657F0E}" type="slidenum">
              <a:rPr lang="lv-LV" smtClean="0"/>
              <a:t>7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5945957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ABE3A09-FCA2-407D-8393-5B35B082E9BA}" type="slidenum">
              <a:rPr lang="en-GB" altLang="lv-LV" smtClean="0">
                <a:latin typeface="Arial" charset="0"/>
                <a:ea typeface="ＭＳ Ｐゴシック" pitchFamily="34" charset="-128"/>
              </a:rPr>
              <a:pPr/>
              <a:t>8</a:t>
            </a:fld>
            <a:endParaRPr lang="en-GB" altLang="lv-LV">
              <a:latin typeface="Arial" charset="0"/>
              <a:ea typeface="ＭＳ Ｐゴシック" pitchFamily="34" charset="-128"/>
            </a:endParaRPr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6751" y="4916370"/>
            <a:ext cx="5332413" cy="4658141"/>
          </a:xfrm>
          <a:noFill/>
        </p:spPr>
        <p:txBody>
          <a:bodyPr/>
          <a:lstStyle/>
          <a:p>
            <a:pPr eaLnBrk="1" hangingPunct="1"/>
            <a:endParaRPr lang="lv-LV" altLang="lv-LV" dirty="0">
              <a:latin typeface="Arial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241870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CAF8BD-A0C7-4250-81C2-D5251C657F0E}" type="slidenum">
              <a:rPr lang="lv-LV" smtClean="0"/>
              <a:t>10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8145633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CAF8BD-A0C7-4250-81C2-D5251C657F0E}" type="slidenum">
              <a:rPr lang="lv-LV" smtClean="0"/>
              <a:t>14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7327623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CAF8BD-A0C7-4250-81C2-D5251C657F0E}" type="slidenum">
              <a:rPr lang="lv-LV" smtClean="0"/>
              <a:t>21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8664794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irsraksta slai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Apakšvirsrakst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lv-LV"/>
              <a:t>Rediģēt šablona apakšvirsraksta stilu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 altLang="lv-LV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 altLang="lv-LV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3FBB65-3C29-4FF6-B3B6-AFAED49AA1FB}" type="slidenum">
              <a:rPr lang="lv-LV" altLang="lv-LV"/>
              <a:pPr>
                <a:defRPr/>
              </a:pPr>
              <a:t>‹#›</a:t>
            </a:fld>
            <a:endParaRPr lang="lv-LV" altLang="lv-LV"/>
          </a:p>
        </p:txBody>
      </p:sp>
    </p:spTree>
    <p:extLst>
      <p:ext uri="{BB962C8B-B14F-4D97-AF65-F5344CB8AC3E}">
        <p14:creationId xmlns:p14="http://schemas.microsoft.com/office/powerpoint/2010/main" val="6459166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Virsraksts un vertikāls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Vertikāls teksta vietturis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 altLang="lv-LV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 altLang="lv-LV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8FE830-ADEF-42B2-B099-B418A814A2CE}" type="slidenum">
              <a:rPr lang="lv-LV" altLang="lv-LV"/>
              <a:pPr>
                <a:defRPr/>
              </a:pPr>
              <a:t>‹#›</a:t>
            </a:fld>
            <a:endParaRPr lang="lv-LV" altLang="lv-LV"/>
          </a:p>
        </p:txBody>
      </p:sp>
    </p:spTree>
    <p:extLst>
      <p:ext uri="{BB962C8B-B14F-4D97-AF65-F5344CB8AC3E}">
        <p14:creationId xmlns:p14="http://schemas.microsoft.com/office/powerpoint/2010/main" val="33969690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āls virsraksts un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āls virsraksts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Vertikāls teksta vietturis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 altLang="lv-LV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 altLang="lv-LV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E049A0-10D6-4FC8-9ABE-7B37ED64AB8D}" type="slidenum">
              <a:rPr lang="lv-LV" altLang="lv-LV"/>
              <a:pPr>
                <a:defRPr/>
              </a:pPr>
              <a:t>‹#›</a:t>
            </a:fld>
            <a:endParaRPr lang="lv-LV" altLang="lv-LV"/>
          </a:p>
        </p:txBody>
      </p:sp>
    </p:spTree>
    <p:extLst>
      <p:ext uri="{BB962C8B-B14F-4D97-AF65-F5344CB8AC3E}">
        <p14:creationId xmlns:p14="http://schemas.microsoft.com/office/powerpoint/2010/main" val="127216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irsraksts un sat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 altLang="lv-LV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 altLang="lv-LV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08B6E9-7248-481D-AEED-2832FA8160B5}" type="slidenum">
              <a:rPr lang="lv-LV" altLang="lv-LV"/>
              <a:pPr>
                <a:defRPr/>
              </a:pPr>
              <a:t>‹#›</a:t>
            </a:fld>
            <a:endParaRPr lang="lv-LV" altLang="lv-LV"/>
          </a:p>
        </p:txBody>
      </p:sp>
    </p:spTree>
    <p:extLst>
      <p:ext uri="{BB962C8B-B14F-4D97-AF65-F5344CB8AC3E}">
        <p14:creationId xmlns:p14="http://schemas.microsoft.com/office/powerpoint/2010/main" val="2213886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adaļas galve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Teksta vietturis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 altLang="lv-LV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 altLang="lv-LV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9FA45F-F28D-45CD-A773-EC413C6FC5D8}" type="slidenum">
              <a:rPr lang="lv-LV" altLang="lv-LV"/>
              <a:pPr>
                <a:defRPr/>
              </a:pPr>
              <a:t>‹#›</a:t>
            </a:fld>
            <a:endParaRPr lang="lv-LV" altLang="lv-LV"/>
          </a:p>
        </p:txBody>
      </p:sp>
    </p:spTree>
    <p:extLst>
      <p:ext uri="{BB962C8B-B14F-4D97-AF65-F5344CB8AC3E}">
        <p14:creationId xmlns:p14="http://schemas.microsoft.com/office/powerpoint/2010/main" val="22139503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ivi satu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Satura vietturis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Satura vietturis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 altLang="lv-LV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 altLang="lv-LV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1A7886-4D92-4A7E-A637-761CF4D756CA}" type="slidenum">
              <a:rPr lang="lv-LV" altLang="lv-LV"/>
              <a:pPr>
                <a:defRPr/>
              </a:pPr>
              <a:t>‹#›</a:t>
            </a:fld>
            <a:endParaRPr lang="lv-LV" altLang="lv-LV"/>
          </a:p>
        </p:txBody>
      </p:sp>
    </p:spTree>
    <p:extLst>
      <p:ext uri="{BB962C8B-B14F-4D97-AF65-F5344CB8AC3E}">
        <p14:creationId xmlns:p14="http://schemas.microsoft.com/office/powerpoint/2010/main" val="1141198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līdzināj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Teksta vietturis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4" name="Satura vietturis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5" name="Teksta vietturis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6" name="Satura vietturis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 altLang="lv-LV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 altLang="lv-LV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02ABA9-FD9F-425E-96D7-8FD228E1A3D9}" type="slidenum">
              <a:rPr lang="lv-LV" altLang="lv-LV"/>
              <a:pPr>
                <a:defRPr/>
              </a:pPr>
              <a:t>‹#›</a:t>
            </a:fld>
            <a:endParaRPr lang="lv-LV" altLang="lv-LV"/>
          </a:p>
        </p:txBody>
      </p:sp>
    </p:spTree>
    <p:extLst>
      <p:ext uri="{BB962C8B-B14F-4D97-AF65-F5344CB8AC3E}">
        <p14:creationId xmlns:p14="http://schemas.microsoft.com/office/powerpoint/2010/main" val="31683131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ai virsra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 altLang="lv-LV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 altLang="lv-LV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433312-5DC4-41E9-8E99-D8EBA2486370}" type="slidenum">
              <a:rPr lang="lv-LV" altLang="lv-LV"/>
              <a:pPr>
                <a:defRPr/>
              </a:pPr>
              <a:t>‹#›</a:t>
            </a:fld>
            <a:endParaRPr lang="lv-LV" altLang="lv-LV"/>
          </a:p>
        </p:txBody>
      </p:sp>
    </p:spTree>
    <p:extLst>
      <p:ext uri="{BB962C8B-B14F-4D97-AF65-F5344CB8AC3E}">
        <p14:creationId xmlns:p14="http://schemas.microsoft.com/office/powerpoint/2010/main" val="3210123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k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 altLang="lv-LV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 altLang="lv-LV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211C14-DBFE-4749-A32C-5BAFE36B542C}" type="slidenum">
              <a:rPr lang="lv-LV" altLang="lv-LV"/>
              <a:pPr>
                <a:defRPr/>
              </a:pPr>
              <a:t>‹#›</a:t>
            </a:fld>
            <a:endParaRPr lang="lv-LV" altLang="lv-LV"/>
          </a:p>
        </p:txBody>
      </p:sp>
    </p:spTree>
    <p:extLst>
      <p:ext uri="{BB962C8B-B14F-4D97-AF65-F5344CB8AC3E}">
        <p14:creationId xmlns:p14="http://schemas.microsoft.com/office/powerpoint/2010/main" val="40278697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tur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Teksta vietturis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 altLang="lv-LV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 altLang="lv-LV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1F6AF5-6F0A-4FE7-9640-60AC3D62F347}" type="slidenum">
              <a:rPr lang="lv-LV" altLang="lv-LV"/>
              <a:pPr>
                <a:defRPr/>
              </a:pPr>
              <a:t>‹#›</a:t>
            </a:fld>
            <a:endParaRPr lang="lv-LV" altLang="lv-LV"/>
          </a:p>
        </p:txBody>
      </p:sp>
    </p:spTree>
    <p:extLst>
      <p:ext uri="{BB962C8B-B14F-4D97-AF65-F5344CB8AC3E}">
        <p14:creationId xmlns:p14="http://schemas.microsoft.com/office/powerpoint/2010/main" val="22090076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ttēl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Attēla vietturis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lv-LV" noProof="0"/>
          </a:p>
        </p:txBody>
      </p:sp>
      <p:sp>
        <p:nvSpPr>
          <p:cNvPr id="4" name="Teksta vietturis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 altLang="lv-LV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 altLang="lv-LV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C980E3-FE0D-4E00-AEEE-BC0BAA9F2031}" type="slidenum">
              <a:rPr lang="lv-LV" altLang="lv-LV"/>
              <a:pPr>
                <a:defRPr/>
              </a:pPr>
              <a:t>‹#›</a:t>
            </a:fld>
            <a:endParaRPr lang="lv-LV" altLang="lv-LV"/>
          </a:p>
        </p:txBody>
      </p:sp>
    </p:spTree>
    <p:extLst>
      <p:ext uri="{BB962C8B-B14F-4D97-AF65-F5344CB8AC3E}">
        <p14:creationId xmlns:p14="http://schemas.microsoft.com/office/powerpoint/2010/main" val="39889425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lv-LV" altLang="lv-LV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lv-LV" altLang="lv-LV"/>
              <a:t>Click to edit Master text styles</a:t>
            </a:r>
          </a:p>
          <a:p>
            <a:pPr lvl="1"/>
            <a:r>
              <a:rPr lang="lv-LV" altLang="lv-LV"/>
              <a:t>Second level</a:t>
            </a:r>
          </a:p>
          <a:p>
            <a:pPr lvl="2"/>
            <a:r>
              <a:rPr lang="lv-LV" altLang="lv-LV"/>
              <a:t>Third level</a:t>
            </a:r>
          </a:p>
          <a:p>
            <a:pPr lvl="3"/>
            <a:r>
              <a:rPr lang="lv-LV" altLang="lv-LV"/>
              <a:t>Fourth level</a:t>
            </a:r>
          </a:p>
          <a:p>
            <a:pPr lvl="4"/>
            <a:r>
              <a:rPr lang="lv-LV" altLang="lv-LV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>
              <a:defRPr/>
            </a:pPr>
            <a:endParaRPr lang="lv-LV" altLang="lv-LV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lv-LV" altLang="lv-LV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6735A67C-C5A0-4D05-9887-4EA4EE450112}" type="slidenum">
              <a:rPr lang="lv-LV" altLang="lv-LV"/>
              <a:pPr>
                <a:defRPr/>
              </a:pPr>
              <a:t>‹#›</a:t>
            </a:fld>
            <a:endParaRPr lang="lv-LV" altLang="lv-LV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3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3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3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3.wmf"/><Relationship Id="rId4" Type="http://schemas.openxmlformats.org/officeDocument/2006/relationships/oleObject" Target="../embeddings/oleObject9.bin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3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3.w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3.wmf"/><Relationship Id="rId4" Type="http://schemas.openxmlformats.org/officeDocument/2006/relationships/oleObject" Target="../embeddings/oleObject3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3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3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3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3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3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8.bin"/><Relationship Id="rId4" Type="http://schemas.openxmlformats.org/officeDocument/2006/relationships/image" Target="../media/image3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16.emf"/><Relationship Id="rId5" Type="http://schemas.openxmlformats.org/officeDocument/2006/relationships/oleObject" Target="../embeddings/oleObject20.bin"/><Relationship Id="rId4" Type="http://schemas.openxmlformats.org/officeDocument/2006/relationships/image" Target="../media/image3.w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hyperlink" Target="https://eduspace.lv/" TargetMode="External"/><Relationship Id="rId7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21.bin"/><Relationship Id="rId4" Type="http://schemas.openxmlformats.org/officeDocument/2006/relationships/hyperlink" Target="http://estudijas.llu.lv/pluginfile.php/39748/mod_resource/content/0/Rokasgramata(2).pdf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3.wmf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3" Type="http://schemas.openxmlformats.org/officeDocument/2006/relationships/hyperlink" Target="https://www.youtube.com/watch?v=tAtb9r6AicM" TargetMode="External"/><Relationship Id="rId7" Type="http://schemas.openxmlformats.org/officeDocument/2006/relationships/image" Target="../media/image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13.bin"/><Relationship Id="rId5" Type="http://schemas.openxmlformats.org/officeDocument/2006/relationships/hyperlink" Target="https://openteach.ie/resources/" TargetMode="External"/><Relationship Id="rId4" Type="http://schemas.openxmlformats.org/officeDocument/2006/relationships/hyperlink" Target="https://www.youtube.com/watch?v=GuA8f-PCHu9c" TargetMode="External"/><Relationship Id="rId9" Type="http://schemas.openxmlformats.org/officeDocument/2006/relationships/image" Target="../media/image2.em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wmf"/><Relationship Id="rId3" Type="http://schemas.openxmlformats.org/officeDocument/2006/relationships/hyperlink" Target="https://www.youtube.com/watch?v=DvJuzE-g7OM" TargetMode="External"/><Relationship Id="rId7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6" Type="http://schemas.openxmlformats.org/officeDocument/2006/relationships/hyperlink" Target="https://www.open.edu/openlearn/education-development/education/take-your-teaching-online/content-section-overview?active-tab=description-tab" TargetMode="External"/><Relationship Id="rId5" Type="http://schemas.openxmlformats.org/officeDocument/2006/relationships/hyperlink" Target="https://www.youtube.com/watch?v=g_Xm5IljYKQ" TargetMode="External"/><Relationship Id="rId10" Type="http://schemas.openxmlformats.org/officeDocument/2006/relationships/image" Target="../media/image2.emf"/><Relationship Id="rId4" Type="http://schemas.openxmlformats.org/officeDocument/2006/relationships/hyperlink" Target="https://www.youtube.com/watch?v=5a_VZVOEQDc" TargetMode="External"/><Relationship Id="rId9" Type="http://schemas.openxmlformats.org/officeDocument/2006/relationships/oleObject" Target="../embeddings/oleObject24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3.wmf"/><Relationship Id="rId4" Type="http://schemas.openxmlformats.org/officeDocument/2006/relationships/oleObject" Target="../embeddings/oleObject3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3.wmf"/><Relationship Id="rId4" Type="http://schemas.openxmlformats.org/officeDocument/2006/relationships/oleObject" Target="../embeddings/oleObject3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3.wmf"/><Relationship Id="rId4" Type="http://schemas.openxmlformats.org/officeDocument/2006/relationships/oleObject" Target="../embeddings/oleObject3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3.wmf"/><Relationship Id="rId4" Type="http://schemas.openxmlformats.org/officeDocument/2006/relationships/oleObject" Target="../embeddings/oleObject3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2286000"/>
            <a:ext cx="8077200" cy="1066800"/>
          </a:xfrm>
        </p:spPr>
        <p:txBody>
          <a:bodyPr/>
          <a:lstStyle/>
          <a:p>
            <a:pPr>
              <a:lnSpc>
                <a:spcPct val="130000"/>
              </a:lnSpc>
            </a:pPr>
            <a:br>
              <a:rPr lang="lv-LV" altLang="lv-LV" sz="4800" b="1" dirty="0">
                <a:solidFill>
                  <a:srgbClr val="CC0099"/>
                </a:solidFill>
                <a:latin typeface="Arial" charset="0"/>
              </a:rPr>
            </a:br>
            <a:r>
              <a:rPr lang="lv-LV" altLang="lv-LV" sz="4800" b="1" dirty="0">
                <a:solidFill>
                  <a:srgbClr val="CC0099"/>
                </a:solidFill>
                <a:latin typeface="Arial" charset="0"/>
              </a:rPr>
              <a:t> </a:t>
            </a:r>
            <a:br>
              <a:rPr lang="lv-LV" altLang="lv-LV" sz="4800" b="1" dirty="0">
                <a:solidFill>
                  <a:srgbClr val="CC0099"/>
                </a:solidFill>
                <a:latin typeface="Arial" charset="0"/>
              </a:rPr>
            </a:br>
            <a:r>
              <a:rPr lang="lv-LV" altLang="lv-LV" sz="4000" b="1" dirty="0">
                <a:solidFill>
                  <a:srgbClr val="CC0099"/>
                </a:solidFill>
                <a:latin typeface="Arial" charset="0"/>
              </a:rPr>
              <a:t>Tālmācības metodika </a:t>
            </a:r>
            <a:br>
              <a:rPr lang="lv-LV" altLang="lv-LV" sz="4000" b="1" dirty="0">
                <a:solidFill>
                  <a:srgbClr val="CC0099"/>
                </a:solidFill>
                <a:latin typeface="Arial" charset="0"/>
              </a:rPr>
            </a:br>
            <a:r>
              <a:rPr lang="lv-LV" altLang="lv-LV" sz="2800" b="1" dirty="0">
                <a:solidFill>
                  <a:schemeClr val="tx1"/>
                </a:solidFill>
                <a:latin typeface="Arial" charset="0"/>
              </a:rPr>
              <a:t>Ieteikumi attālinātā studiju procesa organizēšanai </a:t>
            </a:r>
            <a:br>
              <a:rPr lang="lv-LV" altLang="lv-LV" sz="4000" b="1" dirty="0">
                <a:solidFill>
                  <a:srgbClr val="CC0099"/>
                </a:solidFill>
                <a:latin typeface="Arial" charset="0"/>
              </a:rPr>
            </a:br>
            <a:br>
              <a:rPr lang="lv-LV" altLang="lv-LV" sz="2400" b="1" i="1" dirty="0">
                <a:latin typeface="Arial" charset="0"/>
              </a:rPr>
            </a:br>
            <a:endParaRPr lang="lv-LV" altLang="lv-LV" b="1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03648" y="4365104"/>
            <a:ext cx="6400800" cy="1524000"/>
          </a:xfrm>
        </p:spPr>
        <p:txBody>
          <a:bodyPr/>
          <a:lstStyle/>
          <a:p>
            <a:endParaRPr lang="lv-LV" altLang="lv-LV" sz="2400" dirty="0">
              <a:latin typeface="Arial" charset="0"/>
            </a:endParaRPr>
          </a:p>
          <a:p>
            <a:r>
              <a:rPr lang="lv-LV" altLang="lv-LV" sz="2400" dirty="0">
                <a:latin typeface="Arial" charset="0"/>
              </a:rPr>
              <a:t>Ilmārs Slaidiņš</a:t>
            </a:r>
          </a:p>
        </p:txBody>
      </p:sp>
      <p:graphicFrame>
        <p:nvGraphicFramePr>
          <p:cNvPr id="2052" name="Object 4"/>
          <p:cNvGraphicFramePr>
            <a:graphicFrameLocks noChangeAspect="1"/>
          </p:cNvGraphicFramePr>
          <p:nvPr/>
        </p:nvGraphicFramePr>
        <p:xfrm>
          <a:off x="700088" y="447675"/>
          <a:ext cx="7927975" cy="190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5" name="Document" r:id="rId3" imgW="6925056" imgH="1670304" progId="Word.Document.8">
                  <p:embed/>
                </p:oleObj>
              </mc:Choice>
              <mc:Fallback>
                <p:oleObj name="Document" r:id="rId3" imgW="6925056" imgH="1670304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0088" y="447675"/>
                        <a:ext cx="7927975" cy="190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kts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7548077"/>
              </p:ext>
            </p:extLst>
          </p:nvPr>
        </p:nvGraphicFramePr>
        <p:xfrm>
          <a:off x="1187450" y="6110288"/>
          <a:ext cx="6743700" cy="1495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6" name="Document" r:id="rId5" imgW="5485033" imgH="1227394" progId="Word.Document.8">
                  <p:embed/>
                </p:oleObj>
              </mc:Choice>
              <mc:Fallback>
                <p:oleObj name="Document" r:id="rId5" imgW="5485033" imgH="1227394" progId="Word.Document.8">
                  <p:embed/>
                  <p:pic>
                    <p:nvPicPr>
                      <p:cNvPr id="0" name="Objekts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450" y="6110288"/>
                        <a:ext cx="6743700" cy="1495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Infographic: People Spend More Time Looking at Screens Than Ever | Statist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752" y="744932"/>
            <a:ext cx="8785225" cy="609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Title 1"/>
          <p:cNvSpPr txBox="1">
            <a:spLocks/>
          </p:cNvSpPr>
          <p:nvPr/>
        </p:nvSpPr>
        <p:spPr bwMode="auto">
          <a:xfrm>
            <a:off x="34925" y="44450"/>
            <a:ext cx="9001125" cy="60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defTabSz="685800" eaLnBrk="1" hangingPunct="1">
              <a:lnSpc>
                <a:spcPct val="90000"/>
              </a:lnSpc>
            </a:pPr>
            <a:r>
              <a:rPr lang="lv-LV" altLang="lv-LV" sz="2800" dirty="0">
                <a:latin typeface="Calibri Light" pitchFamily="34" charset="0"/>
              </a:rPr>
              <a:t>No Bruno </a:t>
            </a:r>
            <a:r>
              <a:rPr lang="lv-LV" altLang="lv-LV" sz="2800" dirty="0" err="1">
                <a:latin typeface="Calibri Light" pitchFamily="34" charset="0"/>
              </a:rPr>
              <a:t>Žuga</a:t>
            </a:r>
            <a:r>
              <a:rPr lang="lv-LV" altLang="lv-LV" sz="2800" dirty="0">
                <a:latin typeface="Calibri Light" pitchFamily="34" charset="0"/>
              </a:rPr>
              <a:t>: Cilvēki lūkojas ekrānos arvien vairāk </a:t>
            </a:r>
            <a:br>
              <a:rPr lang="lv-LV" altLang="lv-LV" sz="2800" dirty="0">
                <a:latin typeface="Calibri Light" pitchFamily="34" charset="0"/>
              </a:rPr>
            </a:br>
            <a:r>
              <a:rPr lang="lv-LV" altLang="lv-LV" sz="2800" dirty="0">
                <a:latin typeface="Calibri Light" pitchFamily="34" charset="0"/>
              </a:rPr>
              <a:t>                                   - divu gadu salīdzinājums (ASV)</a:t>
            </a:r>
          </a:p>
        </p:txBody>
      </p:sp>
      <p:sp>
        <p:nvSpPr>
          <p:cNvPr id="3" name="Slaida numura vietturis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08B6E9-7248-481D-AEED-2832FA8160B5}" type="slidenum">
              <a:rPr lang="lv-LV" altLang="lv-LV" smtClean="0"/>
              <a:pPr>
                <a:defRPr/>
              </a:pPr>
              <a:t>10</a:t>
            </a:fld>
            <a:endParaRPr lang="lv-LV" altLang="lv-LV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8C14970-721A-4093-8FD5-5119A8B52B12}"/>
              </a:ext>
            </a:extLst>
          </p:cNvPr>
          <p:cNvSpPr txBox="1"/>
          <p:nvPr/>
        </p:nvSpPr>
        <p:spPr>
          <a:xfrm>
            <a:off x="935087" y="1774697"/>
            <a:ext cx="7200800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lv-LV" altLang="lv-LV" b="1" dirty="0">
                <a:solidFill>
                  <a:srgbClr val="000000"/>
                </a:solidFill>
                <a:latin typeface="Arial" charset="0"/>
              </a:rPr>
              <a:t>Vai cilvēki mācās vai tikai meklē informāciju?</a:t>
            </a:r>
          </a:p>
          <a:p>
            <a:endParaRPr lang="lv-LV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D9CF299-5501-4B41-9724-0893366E90F1}"/>
              </a:ext>
            </a:extLst>
          </p:cNvPr>
          <p:cNvSpPr txBox="1"/>
          <p:nvPr/>
        </p:nvSpPr>
        <p:spPr>
          <a:xfrm>
            <a:off x="222752" y="2924944"/>
            <a:ext cx="8525712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lv-LV" altLang="lv-LV" b="1" dirty="0">
                <a:solidFill>
                  <a:srgbClr val="0070C0"/>
                </a:solidFill>
                <a:latin typeface="Arial" charset="0"/>
              </a:rPr>
              <a:t>Mācīšanās prasme – viena no 8 pamatprasmēm!</a:t>
            </a:r>
            <a:endParaRPr lang="lv-LV" altLang="en-US" b="1" dirty="0">
              <a:solidFill>
                <a:srgbClr val="0070C0"/>
              </a:solidFill>
              <a:latin typeface="Arial" pitchFamily="34" charset="0"/>
              <a:cs typeface="Times New Roman" pitchFamily="18" charset="0"/>
            </a:endParaRPr>
          </a:p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029332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785257"/>
            <a:ext cx="7772400" cy="705099"/>
          </a:xfrm>
        </p:spPr>
        <p:txBody>
          <a:bodyPr/>
          <a:lstStyle/>
          <a:p>
            <a:r>
              <a:rPr lang="lv-LV" altLang="lv-LV" sz="2800" b="1" dirty="0">
                <a:solidFill>
                  <a:srgbClr val="CC0099"/>
                </a:solidFill>
                <a:latin typeface="Arial" charset="0"/>
              </a:rPr>
              <a:t>Daudz jaunu nesaprotamu terminu </a:t>
            </a:r>
            <a:r>
              <a:rPr lang="lv-LV" altLang="lv-LV" sz="2800" b="1" dirty="0">
                <a:solidFill>
                  <a:srgbClr val="CC0099"/>
                </a:solidFill>
                <a:latin typeface="Arial" charset="0"/>
                <a:sym typeface="Wingdings" panose="05000000000000000000" pitchFamily="2" charset="2"/>
              </a:rPr>
              <a:t></a:t>
            </a:r>
            <a:endParaRPr lang="lv-LV" altLang="lv-LV" sz="2800" b="1" dirty="0">
              <a:latin typeface="Arial" charset="0"/>
            </a:endParaRPr>
          </a:p>
        </p:txBody>
      </p:sp>
      <p:graphicFrame>
        <p:nvGraphicFramePr>
          <p:cNvPr id="307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9008134"/>
              </p:ext>
            </p:extLst>
          </p:nvPr>
        </p:nvGraphicFramePr>
        <p:xfrm>
          <a:off x="683568" y="476672"/>
          <a:ext cx="8001000" cy="160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61" name="Document" r:id="rId3" imgW="6925056" imgH="1670304" progId="Word.Document.8">
                  <p:embed/>
                </p:oleObj>
              </mc:Choice>
              <mc:Fallback>
                <p:oleObj name="Document" r:id="rId3" imgW="6925056" imgH="1670304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568" y="476672"/>
                        <a:ext cx="8001000" cy="160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7" name="Objekts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5737023"/>
              </p:ext>
            </p:extLst>
          </p:nvPr>
        </p:nvGraphicFramePr>
        <p:xfrm>
          <a:off x="1043608" y="6109520"/>
          <a:ext cx="6744227" cy="14969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62" name="Document" r:id="rId5" imgW="5485033" imgH="1227394" progId="Word.Document.8">
                  <p:embed/>
                </p:oleObj>
              </mc:Choice>
              <mc:Fallback>
                <p:oleObj name="Document" r:id="rId5" imgW="5485033" imgH="1227394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3608" y="6109520"/>
                        <a:ext cx="6744227" cy="149695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aida numura vietturis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08B6E9-7248-481D-AEED-2832FA8160B5}" type="slidenum">
              <a:rPr lang="lv-LV" altLang="lv-LV" smtClean="0"/>
              <a:pPr>
                <a:defRPr/>
              </a:pPr>
              <a:t>11</a:t>
            </a:fld>
            <a:endParaRPr lang="lv-LV" altLang="lv-LV"/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0" t="16848" r="21319" b="8152"/>
          <a:stretch/>
        </p:blipFill>
        <p:spPr bwMode="auto">
          <a:xfrm>
            <a:off x="191885" y="2490356"/>
            <a:ext cx="7575670" cy="436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1885" y="1628800"/>
            <a:ext cx="7632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lv-LV" sz="1800" b="1" dirty="0">
                <a:solidFill>
                  <a:srgbClr val="000000"/>
                </a:solidFill>
                <a:latin typeface="Arial" pitchFamily="34" charset="0"/>
                <a:cs typeface="Times New Roman" pitchFamily="18" charset="0"/>
              </a:rPr>
              <a:t>No https://www.slideshare.net/EbbaOssiann/ossiannilsson-co2018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2C655AB-B35C-4AF5-8A41-718A627F1887}"/>
              </a:ext>
            </a:extLst>
          </p:cNvPr>
          <p:cNvSpPr txBox="1"/>
          <p:nvPr/>
        </p:nvSpPr>
        <p:spPr>
          <a:xfrm>
            <a:off x="0" y="2319263"/>
            <a:ext cx="900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0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Sameklējiet terminu «</a:t>
            </a:r>
            <a:r>
              <a:rPr lang="lv-LV" sz="20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learning</a:t>
            </a:r>
            <a:r>
              <a:rPr lang="lv-LV" sz="20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lv-LV" sz="20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space</a:t>
            </a:r>
            <a:r>
              <a:rPr lang="lv-LV" sz="20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».  Kāda ir mācīšanās vēsture?</a:t>
            </a:r>
          </a:p>
        </p:txBody>
      </p:sp>
    </p:spTree>
    <p:extLst>
      <p:ext uri="{BB962C8B-B14F-4D97-AF65-F5344CB8AC3E}">
        <p14:creationId xmlns:p14="http://schemas.microsoft.com/office/powerpoint/2010/main" val="2858922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785257"/>
            <a:ext cx="7772400" cy="838200"/>
          </a:xfrm>
        </p:spPr>
        <p:txBody>
          <a:bodyPr/>
          <a:lstStyle/>
          <a:p>
            <a:r>
              <a:rPr lang="lv-LV" altLang="lv-LV" sz="2800" b="1" dirty="0">
                <a:solidFill>
                  <a:srgbClr val="CC0099"/>
                </a:solidFill>
                <a:latin typeface="Arial" charset="0"/>
              </a:rPr>
              <a:t>Tālmācības un e-studiju būtība</a:t>
            </a:r>
            <a:endParaRPr lang="lv-LV" altLang="lv-LV" sz="2800" b="1" dirty="0">
              <a:latin typeface="Arial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2564904"/>
            <a:ext cx="8136904" cy="3124200"/>
          </a:xfrm>
        </p:spPr>
        <p:txBody>
          <a:bodyPr/>
          <a:lstStyle/>
          <a:p>
            <a:pPr>
              <a:buClr>
                <a:srgbClr val="CC0099"/>
              </a:buClr>
              <a:buFont typeface="Wingdings" pitchFamily="2" charset="2"/>
              <a:buChar char="u"/>
            </a:pPr>
            <a:r>
              <a:rPr lang="lv-LV" altLang="lv-LV" sz="2400" b="1" dirty="0">
                <a:solidFill>
                  <a:srgbClr val="000000"/>
                </a:solidFill>
                <a:latin typeface="Arial" charset="0"/>
              </a:rPr>
              <a:t>Pasniedzējam nav vairs tieša klātienes kontakta ar studējošo – </a:t>
            </a:r>
            <a:r>
              <a:rPr lang="lv-LV" altLang="lv-LV" sz="2400" b="1" dirty="0">
                <a:solidFill>
                  <a:srgbClr val="FF00FF"/>
                </a:solidFill>
                <a:latin typeface="Arial" charset="0"/>
              </a:rPr>
              <a:t>kā tad mācīt? Students pats mācās! </a:t>
            </a:r>
          </a:p>
          <a:p>
            <a:pPr>
              <a:buClr>
                <a:srgbClr val="CC0099"/>
              </a:buClr>
              <a:buFont typeface="Wingdings" pitchFamily="2" charset="2"/>
              <a:buChar char="u"/>
            </a:pPr>
            <a:r>
              <a:rPr lang="lv-LV" altLang="lv-LV" sz="2400" b="1" dirty="0">
                <a:solidFill>
                  <a:srgbClr val="000000"/>
                </a:solidFill>
                <a:latin typeface="Arial" charset="0"/>
              </a:rPr>
              <a:t>Katrs var studēt sev izdevīgā </a:t>
            </a:r>
            <a:r>
              <a:rPr lang="lv-LV" altLang="lv-LV" sz="2400" b="1" dirty="0">
                <a:solidFill>
                  <a:srgbClr val="FF00FF"/>
                </a:solidFill>
                <a:latin typeface="Arial" charset="0"/>
              </a:rPr>
              <a:t>laikā, vietā un tempā</a:t>
            </a:r>
          </a:p>
          <a:p>
            <a:pPr>
              <a:buClr>
                <a:srgbClr val="CC0099"/>
              </a:buClr>
              <a:buFont typeface="Wingdings" pitchFamily="2" charset="2"/>
              <a:buChar char="u"/>
            </a:pPr>
            <a:r>
              <a:rPr lang="lv-LV" altLang="lv-LV" sz="2400" b="1" dirty="0">
                <a:solidFill>
                  <a:srgbClr val="000000"/>
                </a:solidFill>
                <a:latin typeface="Arial" charset="0"/>
              </a:rPr>
              <a:t>Elektroniskās tehnoloģijas – tagad plaši pieejamas</a:t>
            </a:r>
          </a:p>
          <a:p>
            <a:pPr>
              <a:buClr>
                <a:srgbClr val="CC0099"/>
              </a:buClr>
              <a:buFont typeface="Wingdings" pitchFamily="2" charset="2"/>
              <a:buChar char="u"/>
            </a:pPr>
            <a:r>
              <a:rPr lang="lv-LV" altLang="lv-LV" sz="2400" b="1" dirty="0">
                <a:solidFill>
                  <a:srgbClr val="000000"/>
                </a:solidFill>
                <a:latin typeface="Arial" charset="0"/>
              </a:rPr>
              <a:t>Patstāvīgas studijas, tomēr nav pašmācība – </a:t>
            </a:r>
            <a:r>
              <a:rPr lang="lv-LV" altLang="lv-LV" sz="2400" b="1" dirty="0">
                <a:solidFill>
                  <a:srgbClr val="FF00FF"/>
                </a:solidFill>
                <a:latin typeface="Arial" charset="0"/>
              </a:rPr>
              <a:t>konsultanti atbalsta studijas</a:t>
            </a:r>
          </a:p>
          <a:p>
            <a:pPr>
              <a:buClr>
                <a:srgbClr val="CC0099"/>
              </a:buClr>
              <a:buFont typeface="Wingdings" pitchFamily="2" charset="2"/>
              <a:buChar char="u"/>
            </a:pPr>
            <a:r>
              <a:rPr lang="lv-LV" altLang="lv-LV" sz="2400" b="1" dirty="0">
                <a:solidFill>
                  <a:srgbClr val="000000"/>
                </a:solidFill>
                <a:latin typeface="Arial" charset="0"/>
              </a:rPr>
              <a:t>Svarīga </a:t>
            </a:r>
            <a:r>
              <a:rPr lang="lv-LV" altLang="lv-LV" sz="2400" b="1" dirty="0">
                <a:solidFill>
                  <a:srgbClr val="FF00FF"/>
                </a:solidFill>
                <a:latin typeface="Arial" charset="0"/>
              </a:rPr>
              <a:t>studenta motivēšana </a:t>
            </a:r>
            <a:r>
              <a:rPr lang="lv-LV" altLang="lv-LV" sz="2400" b="1" dirty="0">
                <a:solidFill>
                  <a:srgbClr val="000000"/>
                </a:solidFill>
                <a:latin typeface="Arial" charset="0"/>
              </a:rPr>
              <a:t>un </a:t>
            </a:r>
            <a:r>
              <a:rPr lang="lv-LV" altLang="lv-LV" sz="2400" b="1" dirty="0">
                <a:solidFill>
                  <a:srgbClr val="FF00FF"/>
                </a:solidFill>
                <a:latin typeface="Arial" charset="0"/>
              </a:rPr>
              <a:t>aktīvas studijas</a:t>
            </a:r>
          </a:p>
          <a:p>
            <a:pPr lvl="1">
              <a:lnSpc>
                <a:spcPct val="140000"/>
              </a:lnSpc>
              <a:buClr>
                <a:srgbClr val="CC0099"/>
              </a:buClr>
              <a:buFont typeface="Wingdings" pitchFamily="2" charset="2"/>
              <a:buChar char="u"/>
            </a:pPr>
            <a:endParaRPr lang="lv-LV" altLang="en-US" sz="1600" b="1" dirty="0">
              <a:solidFill>
                <a:srgbClr val="000000"/>
              </a:solidFill>
              <a:latin typeface="Arial" pitchFamily="34" charset="0"/>
              <a:cs typeface="Times New Roman" pitchFamily="18" charset="0"/>
            </a:endParaRPr>
          </a:p>
          <a:p>
            <a:pPr>
              <a:buClr>
                <a:srgbClr val="CC0099"/>
              </a:buClr>
              <a:buFont typeface="Wingdings" pitchFamily="2" charset="2"/>
              <a:buChar char="u"/>
            </a:pPr>
            <a:endParaRPr lang="lv-LV" altLang="lv-LV" sz="2400" b="1" dirty="0">
              <a:solidFill>
                <a:srgbClr val="000000"/>
              </a:solidFill>
              <a:latin typeface="Arial" charset="0"/>
            </a:endParaRPr>
          </a:p>
          <a:p>
            <a:pPr>
              <a:buClr>
                <a:srgbClr val="CC0099"/>
              </a:buClr>
              <a:buFont typeface="Wingdings" pitchFamily="2" charset="2"/>
              <a:buChar char="u"/>
            </a:pPr>
            <a:endParaRPr lang="lv-LV" altLang="lv-LV" sz="1800" b="1" dirty="0">
              <a:latin typeface="Arial" charset="0"/>
            </a:endParaRPr>
          </a:p>
          <a:p>
            <a:pPr>
              <a:lnSpc>
                <a:spcPct val="170000"/>
              </a:lnSpc>
            </a:pPr>
            <a:endParaRPr lang="lv-LV" altLang="lv-LV" sz="2400" b="1" dirty="0">
              <a:latin typeface="Arial" charset="0"/>
            </a:endParaRPr>
          </a:p>
        </p:txBody>
      </p:sp>
      <p:graphicFrame>
        <p:nvGraphicFramePr>
          <p:cNvPr id="307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0785384"/>
              </p:ext>
            </p:extLst>
          </p:nvPr>
        </p:nvGraphicFramePr>
        <p:xfrm>
          <a:off x="683568" y="476672"/>
          <a:ext cx="8001000" cy="160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90" name="Document" r:id="rId3" imgW="6925056" imgH="1670304" progId="Word.Document.8">
                  <p:embed/>
                </p:oleObj>
              </mc:Choice>
              <mc:Fallback>
                <p:oleObj name="Document" r:id="rId3" imgW="6925056" imgH="1670304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568" y="476672"/>
                        <a:ext cx="8001000" cy="160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7" name="Objekts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6013714"/>
              </p:ext>
            </p:extLst>
          </p:nvPr>
        </p:nvGraphicFramePr>
        <p:xfrm>
          <a:off x="1043608" y="6109520"/>
          <a:ext cx="6744227" cy="14969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91" name="Document" r:id="rId5" imgW="5485033" imgH="1227394" progId="Word.Document.8">
                  <p:embed/>
                </p:oleObj>
              </mc:Choice>
              <mc:Fallback>
                <p:oleObj name="Document" r:id="rId5" imgW="5485033" imgH="1227394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3608" y="6109520"/>
                        <a:ext cx="6744227" cy="149695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aida numura vietturis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08B6E9-7248-481D-AEED-2832FA8160B5}" type="slidenum">
              <a:rPr lang="lv-LV" altLang="lv-LV" smtClean="0"/>
              <a:pPr>
                <a:defRPr/>
              </a:pPr>
              <a:t>12</a:t>
            </a:fld>
            <a:endParaRPr lang="lv-LV" altLang="lv-LV"/>
          </a:p>
        </p:txBody>
      </p:sp>
    </p:spTree>
    <p:extLst>
      <p:ext uri="{BB962C8B-B14F-4D97-AF65-F5344CB8AC3E}">
        <p14:creationId xmlns:p14="http://schemas.microsoft.com/office/powerpoint/2010/main" val="5729859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644485" y="1493868"/>
            <a:ext cx="7772400" cy="838200"/>
          </a:xfrm>
        </p:spPr>
        <p:txBody>
          <a:bodyPr/>
          <a:lstStyle/>
          <a:p>
            <a:r>
              <a:rPr lang="lv-LV" altLang="lv-LV" sz="2800" b="1" dirty="0">
                <a:solidFill>
                  <a:srgbClr val="CC0099"/>
                </a:solidFill>
                <a:latin typeface="Arial" charset="0"/>
              </a:rPr>
              <a:t>Mācību slodze</a:t>
            </a:r>
            <a:endParaRPr lang="lv-LV" altLang="lv-LV" sz="2800" b="1" dirty="0">
              <a:latin typeface="Arial" charset="0"/>
            </a:endParaRPr>
          </a:p>
        </p:txBody>
      </p:sp>
      <p:graphicFrame>
        <p:nvGraphicFramePr>
          <p:cNvPr id="3076" name="Object 4"/>
          <p:cNvGraphicFramePr>
            <a:graphicFrameLocks noChangeAspect="1"/>
          </p:cNvGraphicFramePr>
          <p:nvPr/>
        </p:nvGraphicFramePr>
        <p:xfrm>
          <a:off x="683568" y="476672"/>
          <a:ext cx="8001000" cy="160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70" name="Document" r:id="rId3" imgW="6925056" imgH="1670304" progId="Word.Document.8">
                  <p:embed/>
                </p:oleObj>
              </mc:Choice>
              <mc:Fallback>
                <p:oleObj name="Document" r:id="rId3" imgW="6925056" imgH="1670304" progId="Word.Document.8">
                  <p:embed/>
                  <p:pic>
                    <p:nvPicPr>
                      <p:cNvPr id="307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568" y="476672"/>
                        <a:ext cx="8001000" cy="160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7" name="Objekts 1"/>
          <p:cNvGraphicFramePr>
            <a:graphicFrameLocks noChangeAspect="1"/>
          </p:cNvGraphicFramePr>
          <p:nvPr/>
        </p:nvGraphicFramePr>
        <p:xfrm>
          <a:off x="1043608" y="6109520"/>
          <a:ext cx="6744227" cy="14969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71" name="Document" r:id="rId5" imgW="5485033" imgH="1227394" progId="Word.Document.8">
                  <p:embed/>
                </p:oleObj>
              </mc:Choice>
              <mc:Fallback>
                <p:oleObj name="Document" r:id="rId5" imgW="5485033" imgH="1227394" progId="Word.Document.8">
                  <p:embed/>
                  <p:pic>
                    <p:nvPicPr>
                      <p:cNvPr id="3077" name="Objekts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3608" y="6109520"/>
                        <a:ext cx="6744227" cy="149695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aida numura vietturis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08B6E9-7248-481D-AEED-2832FA8160B5}" type="slidenum">
              <a:rPr lang="lv-LV" altLang="lv-LV" smtClean="0"/>
              <a:pPr>
                <a:defRPr/>
              </a:pPr>
              <a:t>13</a:t>
            </a:fld>
            <a:endParaRPr lang="lv-LV" altLang="lv-LV"/>
          </a:p>
        </p:txBody>
      </p:sp>
      <p:pic>
        <p:nvPicPr>
          <p:cNvPr id="3" name="Attēls 2">
            <a:extLst>
              <a:ext uri="{FF2B5EF4-FFF2-40B4-BE49-F238E27FC236}">
                <a16:creationId xmlns:a16="http://schemas.microsoft.com/office/drawing/2014/main" id="{A6669FF0-08C6-4EDB-9FAF-D25F68B39AF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47664" y="2158937"/>
            <a:ext cx="6528203" cy="297079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1BD73EF-FA1C-48A1-99AA-EB3BA1D29EB0}"/>
              </a:ext>
            </a:extLst>
          </p:cNvPr>
          <p:cNvSpPr txBox="1"/>
          <p:nvPr/>
        </p:nvSpPr>
        <p:spPr>
          <a:xfrm>
            <a:off x="534947" y="5030330"/>
            <a:ext cx="7991475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lv-LV" sz="2000" b="1" dirty="0">
                <a:solidFill>
                  <a:srgbClr val="CA15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Pasniedzēja klātbūtne tikai 5-10 % kopējās slodzes!</a:t>
            </a:r>
          </a:p>
          <a:p>
            <a:pPr algn="ctr">
              <a:defRPr/>
            </a:pPr>
            <a:r>
              <a:rPr lang="lv-LV" sz="2000" b="1" dirty="0">
                <a:solidFill>
                  <a:srgbClr val="CA15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 tad dara pasniedzējs </a:t>
            </a:r>
            <a:r>
              <a:rPr lang="lv-LV" sz="2000" b="1" dirty="0">
                <a:solidFill>
                  <a:srgbClr val="CA1502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?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6C1EE31-C8D9-4CA4-AC66-B07035754113}"/>
              </a:ext>
            </a:extLst>
          </p:cNvPr>
          <p:cNvSpPr txBox="1"/>
          <p:nvPr/>
        </p:nvSpPr>
        <p:spPr>
          <a:xfrm>
            <a:off x="2402326" y="5647855"/>
            <a:ext cx="4536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Kļūst par konsultantu!</a:t>
            </a:r>
          </a:p>
        </p:txBody>
      </p:sp>
    </p:spTree>
    <p:extLst>
      <p:ext uri="{BB962C8B-B14F-4D97-AF65-F5344CB8AC3E}">
        <p14:creationId xmlns:p14="http://schemas.microsoft.com/office/powerpoint/2010/main" val="1922852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785257"/>
            <a:ext cx="7772400" cy="838200"/>
          </a:xfrm>
        </p:spPr>
        <p:txBody>
          <a:bodyPr/>
          <a:lstStyle/>
          <a:p>
            <a:r>
              <a:rPr lang="lv-LV" altLang="lv-LV" sz="2800" b="1" dirty="0">
                <a:solidFill>
                  <a:srgbClr val="CC0099"/>
                </a:solidFill>
                <a:latin typeface="Arial" panose="020B0604020202020204" pitchFamily="34" charset="0"/>
              </a:rPr>
              <a:t>Tālmācības un e-studiju principi –</a:t>
            </a:r>
            <a:br>
              <a:rPr lang="lv-LV" altLang="lv-LV" sz="2800" b="1" dirty="0">
                <a:solidFill>
                  <a:srgbClr val="CC0099"/>
                </a:solidFill>
                <a:latin typeface="Arial" panose="020B0604020202020204" pitchFamily="34" charset="0"/>
              </a:rPr>
            </a:br>
            <a:r>
              <a:rPr lang="lv-LV" altLang="lv-LV" sz="2800" b="1" dirty="0">
                <a:solidFill>
                  <a:srgbClr val="0070C0"/>
                </a:solidFill>
                <a:latin typeface="Arial" panose="020B0604020202020204" pitchFamily="34" charset="0"/>
              </a:rPr>
              <a:t>no mācīšanas un mācīšanos!</a:t>
            </a:r>
            <a:endParaRPr lang="lv-LV" altLang="lv-LV" sz="2800" b="1" dirty="0">
              <a:solidFill>
                <a:srgbClr val="0070C0"/>
              </a:solidFill>
              <a:latin typeface="Arial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2564904"/>
            <a:ext cx="8136904" cy="3124200"/>
          </a:xfrm>
        </p:spPr>
        <p:txBody>
          <a:bodyPr/>
          <a:lstStyle/>
          <a:p>
            <a:pPr>
              <a:lnSpc>
                <a:spcPct val="130000"/>
              </a:lnSpc>
              <a:buClr>
                <a:srgbClr val="CC0099"/>
              </a:buClr>
              <a:buFont typeface="Wingdings" panose="05000000000000000000" pitchFamily="2" charset="2"/>
              <a:buChar char="u"/>
            </a:pPr>
            <a:r>
              <a:rPr lang="lv-LV" altLang="lv-LV" sz="2400" b="1" dirty="0">
                <a:latin typeface="Arial" panose="020B0604020202020204" pitchFamily="34" charset="0"/>
              </a:rPr>
              <a:t>Atklātība (</a:t>
            </a:r>
            <a:r>
              <a:rPr lang="lv-LV" altLang="lv-LV" sz="2400" b="1" dirty="0" err="1">
                <a:latin typeface="Arial" panose="020B0604020202020204" pitchFamily="34" charset="0"/>
              </a:rPr>
              <a:t>open</a:t>
            </a:r>
            <a:r>
              <a:rPr lang="lv-LV" altLang="lv-LV" sz="2400" b="1" dirty="0">
                <a:latin typeface="Arial" panose="020B0604020202020204" pitchFamily="34" charset="0"/>
              </a:rPr>
              <a:t>) </a:t>
            </a:r>
          </a:p>
          <a:p>
            <a:pPr>
              <a:lnSpc>
                <a:spcPct val="130000"/>
              </a:lnSpc>
              <a:buClr>
                <a:srgbClr val="CC0099"/>
              </a:buClr>
              <a:buFont typeface="Wingdings" panose="05000000000000000000" pitchFamily="2" charset="2"/>
              <a:buChar char="u"/>
            </a:pPr>
            <a:r>
              <a:rPr lang="lv-LV" altLang="lv-LV" sz="2400" b="1" dirty="0">
                <a:latin typeface="Arial" panose="020B0604020202020204" pitchFamily="34" charset="0"/>
              </a:rPr>
              <a:t>Elastība (</a:t>
            </a:r>
            <a:r>
              <a:rPr lang="lv-LV" altLang="lv-LV" sz="2400" b="1" dirty="0" err="1">
                <a:latin typeface="Arial" panose="020B0604020202020204" pitchFamily="34" charset="0"/>
              </a:rPr>
              <a:t>flexible</a:t>
            </a:r>
            <a:r>
              <a:rPr lang="lv-LV" altLang="lv-LV" sz="2400" b="1" dirty="0">
                <a:latin typeface="Arial" panose="020B0604020202020204" pitchFamily="34" charset="0"/>
              </a:rPr>
              <a:t>)</a:t>
            </a:r>
          </a:p>
          <a:p>
            <a:pPr>
              <a:lnSpc>
                <a:spcPct val="130000"/>
              </a:lnSpc>
              <a:buClr>
                <a:srgbClr val="CC0099"/>
              </a:buClr>
              <a:buFont typeface="Wingdings" panose="05000000000000000000" pitchFamily="2" charset="2"/>
              <a:buChar char="u"/>
            </a:pPr>
            <a:r>
              <a:rPr lang="lv-LV" altLang="lv-LV" sz="2400" b="1" dirty="0">
                <a:latin typeface="Arial" panose="020B0604020202020204" pitchFamily="34" charset="0"/>
              </a:rPr>
              <a:t>Mācīšanās attālumā (distance) </a:t>
            </a:r>
          </a:p>
          <a:p>
            <a:pPr>
              <a:lnSpc>
                <a:spcPct val="130000"/>
              </a:lnSpc>
              <a:buClr>
                <a:srgbClr val="CC0099"/>
              </a:buClr>
              <a:buFont typeface="Wingdings" panose="05000000000000000000" pitchFamily="2" charset="2"/>
              <a:buChar char="u"/>
            </a:pPr>
            <a:r>
              <a:rPr lang="lv-LV" altLang="lv-LV" sz="2400" b="1" dirty="0">
                <a:latin typeface="Arial" panose="020B0604020202020204" pitchFamily="34" charset="0"/>
              </a:rPr>
              <a:t>Rūpnieciska pieeja - tirgus analīze, </a:t>
            </a:r>
            <a:r>
              <a:rPr lang="lv-LV" altLang="lv-LV" sz="2400" b="1" dirty="0">
                <a:solidFill>
                  <a:srgbClr val="FF00FF"/>
                </a:solidFill>
                <a:latin typeface="Arial" panose="020B0604020202020204" pitchFamily="34" charset="0"/>
              </a:rPr>
              <a:t>specializācija!</a:t>
            </a:r>
            <a:r>
              <a:rPr lang="lv-LV" altLang="lv-LV" sz="2400" b="1" dirty="0">
                <a:latin typeface="Arial" panose="020B0604020202020204" pitchFamily="34" charset="0"/>
              </a:rPr>
              <a:t>, procesu kvalitātes vadīšana</a:t>
            </a:r>
          </a:p>
          <a:p>
            <a:pPr>
              <a:buClr>
                <a:srgbClr val="CC0099"/>
              </a:buClr>
              <a:buFont typeface="Wingdings" pitchFamily="2" charset="2"/>
              <a:buChar char="u"/>
            </a:pPr>
            <a:endParaRPr lang="lv-LV" altLang="lv-LV" sz="2400" b="1" dirty="0">
              <a:solidFill>
                <a:srgbClr val="000000"/>
              </a:solidFill>
              <a:latin typeface="Arial" charset="0"/>
            </a:endParaRPr>
          </a:p>
          <a:p>
            <a:pPr>
              <a:buClr>
                <a:srgbClr val="CC0099"/>
              </a:buClr>
              <a:buFont typeface="Wingdings" pitchFamily="2" charset="2"/>
              <a:buChar char="u"/>
            </a:pPr>
            <a:endParaRPr lang="lv-LV" altLang="lv-LV" sz="1800" b="1" dirty="0">
              <a:latin typeface="Arial" charset="0"/>
            </a:endParaRPr>
          </a:p>
          <a:p>
            <a:pPr>
              <a:lnSpc>
                <a:spcPct val="170000"/>
              </a:lnSpc>
            </a:pPr>
            <a:endParaRPr lang="lv-LV" altLang="lv-LV" sz="2400" b="1" dirty="0">
              <a:latin typeface="Arial" charset="0"/>
            </a:endParaRPr>
          </a:p>
        </p:txBody>
      </p:sp>
      <p:graphicFrame>
        <p:nvGraphicFramePr>
          <p:cNvPr id="3076" name="Object 4"/>
          <p:cNvGraphicFramePr>
            <a:graphicFrameLocks noChangeAspect="1"/>
          </p:cNvGraphicFramePr>
          <p:nvPr/>
        </p:nvGraphicFramePr>
        <p:xfrm>
          <a:off x="683568" y="476672"/>
          <a:ext cx="8001000" cy="160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08" name="Document" r:id="rId4" imgW="6925056" imgH="1670304" progId="Word.Document.8">
                  <p:embed/>
                </p:oleObj>
              </mc:Choice>
              <mc:Fallback>
                <p:oleObj name="Document" r:id="rId4" imgW="6925056" imgH="1670304" progId="Word.Document.8">
                  <p:embed/>
                  <p:pic>
                    <p:nvPicPr>
                      <p:cNvPr id="307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568" y="476672"/>
                        <a:ext cx="8001000" cy="160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7" name="Objekts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3017152"/>
              </p:ext>
            </p:extLst>
          </p:nvPr>
        </p:nvGraphicFramePr>
        <p:xfrm>
          <a:off x="323528" y="5805264"/>
          <a:ext cx="6744227" cy="14969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09" name="Document" r:id="rId6" imgW="5485033" imgH="1227394" progId="Word.Document.8">
                  <p:embed/>
                </p:oleObj>
              </mc:Choice>
              <mc:Fallback>
                <p:oleObj name="Document" r:id="rId6" imgW="5485033" imgH="1227394" progId="Word.Document.8">
                  <p:embed/>
                  <p:pic>
                    <p:nvPicPr>
                      <p:cNvPr id="3077" name="Objekts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28" y="5805264"/>
                        <a:ext cx="6744227" cy="149695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aida numura vietturis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08B6E9-7248-481D-AEED-2832FA8160B5}" type="slidenum">
              <a:rPr lang="lv-LV" altLang="lv-LV" smtClean="0"/>
              <a:pPr>
                <a:defRPr/>
              </a:pPr>
              <a:t>14</a:t>
            </a:fld>
            <a:endParaRPr lang="lv-LV" altLang="lv-LV"/>
          </a:p>
        </p:txBody>
      </p:sp>
    </p:spTree>
    <p:extLst>
      <p:ext uri="{BB962C8B-B14F-4D97-AF65-F5344CB8AC3E}">
        <p14:creationId xmlns:p14="http://schemas.microsoft.com/office/powerpoint/2010/main" val="31504291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numura vietturis 1">
            <a:extLst>
              <a:ext uri="{FF2B5EF4-FFF2-40B4-BE49-F238E27FC236}">
                <a16:creationId xmlns:a16="http://schemas.microsoft.com/office/drawing/2014/main" id="{6F00689F-59E3-4498-8D46-7783027ED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211C14-DBFE-4749-A32C-5BAFE36B542C}" type="slidenum">
              <a:rPr lang="lv-LV" altLang="lv-LV" smtClean="0"/>
              <a:pPr>
                <a:defRPr/>
              </a:pPr>
              <a:t>15</a:t>
            </a:fld>
            <a:endParaRPr lang="lv-LV" altLang="lv-LV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E4C6C94-1547-4D13-8052-98424DBF0442}"/>
              </a:ext>
            </a:extLst>
          </p:cNvPr>
          <p:cNvGrpSpPr>
            <a:grpSpLocks/>
          </p:cNvGrpSpPr>
          <p:nvPr/>
        </p:nvGrpSpPr>
        <p:grpSpPr bwMode="auto">
          <a:xfrm>
            <a:off x="838200" y="685800"/>
            <a:ext cx="7499350" cy="5181600"/>
            <a:chOff x="1516" y="3821"/>
            <a:chExt cx="10454" cy="8229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D96A043E-1CB1-4FC2-B5DA-4CA6969786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3" y="3821"/>
              <a:ext cx="5392" cy="5202"/>
            </a:xfrm>
            <a:prstGeom prst="ellipse">
              <a:avLst/>
            </a:prstGeom>
            <a:solidFill>
              <a:srgbClr val="F0F0F0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969696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lv-LV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F39117A1-551D-4252-A8F6-18CBFD56D7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75" y="6670"/>
              <a:ext cx="5392" cy="5380"/>
            </a:xfrm>
            <a:prstGeom prst="ellipse">
              <a:avLst/>
            </a:prstGeom>
            <a:solidFill>
              <a:srgbClr val="F0F0F0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969696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lv-LV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57693C34-7E33-4192-BA94-6087D0A444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40" y="6703"/>
              <a:ext cx="5398" cy="5211"/>
            </a:xfrm>
            <a:prstGeom prst="ellipse">
              <a:avLst/>
            </a:prstGeom>
            <a:solidFill>
              <a:srgbClr val="F0F0F0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969696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lv-LV"/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A1E86518-64FA-4741-9DB0-B84E00B0E89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14" y="6670"/>
              <a:ext cx="5271" cy="4863"/>
              <a:chOff x="1255" y="3634"/>
              <a:chExt cx="1832" cy="1765"/>
            </a:xfrm>
          </p:grpSpPr>
          <p:sp>
            <p:nvSpPr>
              <p:cNvPr id="31" name="Freeform 7">
                <a:extLst>
                  <a:ext uri="{FF2B5EF4-FFF2-40B4-BE49-F238E27FC236}">
                    <a16:creationId xmlns:a16="http://schemas.microsoft.com/office/drawing/2014/main" id="{25E086BE-637D-4367-91F5-ECCCDF25C0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34" y="3770"/>
                <a:ext cx="876" cy="723"/>
              </a:xfrm>
              <a:custGeom>
                <a:avLst/>
                <a:gdLst>
                  <a:gd name="T0" fmla="*/ 445 w 876"/>
                  <a:gd name="T1" fmla="*/ 0 h 723"/>
                  <a:gd name="T2" fmla="*/ 420 w 876"/>
                  <a:gd name="T3" fmla="*/ 15 h 723"/>
                  <a:gd name="T4" fmla="*/ 392 w 876"/>
                  <a:gd name="T5" fmla="*/ 35 h 723"/>
                  <a:gd name="T6" fmla="*/ 361 w 876"/>
                  <a:gd name="T7" fmla="*/ 57 h 723"/>
                  <a:gd name="T8" fmla="*/ 334 w 876"/>
                  <a:gd name="T9" fmla="*/ 77 h 723"/>
                  <a:gd name="T10" fmla="*/ 308 w 876"/>
                  <a:gd name="T11" fmla="*/ 100 h 723"/>
                  <a:gd name="T12" fmla="*/ 287 w 876"/>
                  <a:gd name="T13" fmla="*/ 120 h 723"/>
                  <a:gd name="T14" fmla="*/ 260 w 876"/>
                  <a:gd name="T15" fmla="*/ 145 h 723"/>
                  <a:gd name="T16" fmla="*/ 237 w 876"/>
                  <a:gd name="T17" fmla="*/ 167 h 723"/>
                  <a:gd name="T18" fmla="*/ 209 w 876"/>
                  <a:gd name="T19" fmla="*/ 200 h 723"/>
                  <a:gd name="T20" fmla="*/ 184 w 876"/>
                  <a:gd name="T21" fmla="*/ 230 h 723"/>
                  <a:gd name="T22" fmla="*/ 161 w 876"/>
                  <a:gd name="T23" fmla="*/ 257 h 723"/>
                  <a:gd name="T24" fmla="*/ 135 w 876"/>
                  <a:gd name="T25" fmla="*/ 293 h 723"/>
                  <a:gd name="T26" fmla="*/ 114 w 876"/>
                  <a:gd name="T27" fmla="*/ 324 h 723"/>
                  <a:gd name="T28" fmla="*/ 96 w 876"/>
                  <a:gd name="T29" fmla="*/ 356 h 723"/>
                  <a:gd name="T30" fmla="*/ 76 w 876"/>
                  <a:gd name="T31" fmla="*/ 391 h 723"/>
                  <a:gd name="T32" fmla="*/ 59 w 876"/>
                  <a:gd name="T33" fmla="*/ 425 h 723"/>
                  <a:gd name="T34" fmla="*/ 41 w 876"/>
                  <a:gd name="T35" fmla="*/ 468 h 723"/>
                  <a:gd name="T36" fmla="*/ 27 w 876"/>
                  <a:gd name="T37" fmla="*/ 510 h 723"/>
                  <a:gd name="T38" fmla="*/ 14 w 876"/>
                  <a:gd name="T39" fmla="*/ 550 h 723"/>
                  <a:gd name="T40" fmla="*/ 7 w 876"/>
                  <a:gd name="T41" fmla="*/ 583 h 723"/>
                  <a:gd name="T42" fmla="*/ 0 w 876"/>
                  <a:gd name="T43" fmla="*/ 610 h 723"/>
                  <a:gd name="T44" fmla="*/ 31 w 876"/>
                  <a:gd name="T45" fmla="*/ 630 h 723"/>
                  <a:gd name="T46" fmla="*/ 69 w 876"/>
                  <a:gd name="T47" fmla="*/ 645 h 723"/>
                  <a:gd name="T48" fmla="*/ 112 w 876"/>
                  <a:gd name="T49" fmla="*/ 662 h 723"/>
                  <a:gd name="T50" fmla="*/ 160 w 876"/>
                  <a:gd name="T51" fmla="*/ 678 h 723"/>
                  <a:gd name="T52" fmla="*/ 214 w 876"/>
                  <a:gd name="T53" fmla="*/ 694 h 723"/>
                  <a:gd name="T54" fmla="*/ 267 w 876"/>
                  <a:gd name="T55" fmla="*/ 706 h 723"/>
                  <a:gd name="T56" fmla="*/ 309 w 876"/>
                  <a:gd name="T57" fmla="*/ 713 h 723"/>
                  <a:gd name="T58" fmla="*/ 354 w 876"/>
                  <a:gd name="T59" fmla="*/ 718 h 723"/>
                  <a:gd name="T60" fmla="*/ 399 w 876"/>
                  <a:gd name="T61" fmla="*/ 721 h 723"/>
                  <a:gd name="T62" fmla="*/ 438 w 876"/>
                  <a:gd name="T63" fmla="*/ 722 h 723"/>
                  <a:gd name="T64" fmla="*/ 488 w 876"/>
                  <a:gd name="T65" fmla="*/ 721 h 723"/>
                  <a:gd name="T66" fmla="*/ 540 w 876"/>
                  <a:gd name="T67" fmla="*/ 714 h 723"/>
                  <a:gd name="T68" fmla="*/ 597 w 876"/>
                  <a:gd name="T69" fmla="*/ 707 h 723"/>
                  <a:gd name="T70" fmla="*/ 646 w 876"/>
                  <a:gd name="T71" fmla="*/ 697 h 723"/>
                  <a:gd name="T72" fmla="*/ 687 w 876"/>
                  <a:gd name="T73" fmla="*/ 687 h 723"/>
                  <a:gd name="T74" fmla="*/ 730 w 876"/>
                  <a:gd name="T75" fmla="*/ 673 h 723"/>
                  <a:gd name="T76" fmla="*/ 761 w 876"/>
                  <a:gd name="T77" fmla="*/ 661 h 723"/>
                  <a:gd name="T78" fmla="*/ 794 w 876"/>
                  <a:gd name="T79" fmla="*/ 648 h 723"/>
                  <a:gd name="T80" fmla="*/ 825 w 876"/>
                  <a:gd name="T81" fmla="*/ 636 h 723"/>
                  <a:gd name="T82" fmla="*/ 859 w 876"/>
                  <a:gd name="T83" fmla="*/ 619 h 723"/>
                  <a:gd name="T84" fmla="*/ 875 w 876"/>
                  <a:gd name="T85" fmla="*/ 609 h 723"/>
                  <a:gd name="T86" fmla="*/ 870 w 876"/>
                  <a:gd name="T87" fmla="*/ 574 h 723"/>
                  <a:gd name="T88" fmla="*/ 860 w 876"/>
                  <a:gd name="T89" fmla="*/ 539 h 723"/>
                  <a:gd name="T90" fmla="*/ 849 w 876"/>
                  <a:gd name="T91" fmla="*/ 503 h 723"/>
                  <a:gd name="T92" fmla="*/ 831 w 876"/>
                  <a:gd name="T93" fmla="*/ 455 h 723"/>
                  <a:gd name="T94" fmla="*/ 807 w 876"/>
                  <a:gd name="T95" fmla="*/ 406 h 723"/>
                  <a:gd name="T96" fmla="*/ 779 w 876"/>
                  <a:gd name="T97" fmla="*/ 353 h 723"/>
                  <a:gd name="T98" fmla="*/ 755 w 876"/>
                  <a:gd name="T99" fmla="*/ 316 h 723"/>
                  <a:gd name="T100" fmla="*/ 730 w 876"/>
                  <a:gd name="T101" fmla="*/ 275 h 723"/>
                  <a:gd name="T102" fmla="*/ 709 w 876"/>
                  <a:gd name="T103" fmla="*/ 244 h 723"/>
                  <a:gd name="T104" fmla="*/ 677 w 876"/>
                  <a:gd name="T105" fmla="*/ 204 h 723"/>
                  <a:gd name="T106" fmla="*/ 652 w 876"/>
                  <a:gd name="T107" fmla="*/ 173 h 723"/>
                  <a:gd name="T108" fmla="*/ 624 w 876"/>
                  <a:gd name="T109" fmla="*/ 145 h 723"/>
                  <a:gd name="T110" fmla="*/ 586 w 876"/>
                  <a:gd name="T111" fmla="*/ 109 h 723"/>
                  <a:gd name="T112" fmla="*/ 559 w 876"/>
                  <a:gd name="T113" fmla="*/ 85 h 723"/>
                  <a:gd name="T114" fmla="*/ 527 w 876"/>
                  <a:gd name="T115" fmla="*/ 58 h 723"/>
                  <a:gd name="T116" fmla="*/ 487 w 876"/>
                  <a:gd name="T117" fmla="*/ 28 h 723"/>
                  <a:gd name="T118" fmla="*/ 445 w 876"/>
                  <a:gd name="T119" fmla="*/ 0 h 7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876" h="723">
                    <a:moveTo>
                      <a:pt x="445" y="0"/>
                    </a:moveTo>
                    <a:lnTo>
                      <a:pt x="420" y="15"/>
                    </a:lnTo>
                    <a:lnTo>
                      <a:pt x="392" y="35"/>
                    </a:lnTo>
                    <a:lnTo>
                      <a:pt x="361" y="57"/>
                    </a:lnTo>
                    <a:lnTo>
                      <a:pt x="334" y="77"/>
                    </a:lnTo>
                    <a:lnTo>
                      <a:pt x="308" y="100"/>
                    </a:lnTo>
                    <a:lnTo>
                      <a:pt x="287" y="120"/>
                    </a:lnTo>
                    <a:lnTo>
                      <a:pt x="260" y="145"/>
                    </a:lnTo>
                    <a:lnTo>
                      <a:pt x="237" y="167"/>
                    </a:lnTo>
                    <a:lnTo>
                      <a:pt x="209" y="200"/>
                    </a:lnTo>
                    <a:lnTo>
                      <a:pt x="184" y="230"/>
                    </a:lnTo>
                    <a:lnTo>
                      <a:pt x="161" y="257"/>
                    </a:lnTo>
                    <a:lnTo>
                      <a:pt x="135" y="293"/>
                    </a:lnTo>
                    <a:lnTo>
                      <a:pt x="114" y="324"/>
                    </a:lnTo>
                    <a:lnTo>
                      <a:pt x="96" y="356"/>
                    </a:lnTo>
                    <a:lnTo>
                      <a:pt x="76" y="391"/>
                    </a:lnTo>
                    <a:lnTo>
                      <a:pt x="59" y="425"/>
                    </a:lnTo>
                    <a:lnTo>
                      <a:pt x="41" y="468"/>
                    </a:lnTo>
                    <a:lnTo>
                      <a:pt x="27" y="510"/>
                    </a:lnTo>
                    <a:lnTo>
                      <a:pt x="14" y="550"/>
                    </a:lnTo>
                    <a:lnTo>
                      <a:pt x="7" y="583"/>
                    </a:lnTo>
                    <a:lnTo>
                      <a:pt x="0" y="610"/>
                    </a:lnTo>
                    <a:lnTo>
                      <a:pt x="31" y="630"/>
                    </a:lnTo>
                    <a:lnTo>
                      <a:pt x="69" y="645"/>
                    </a:lnTo>
                    <a:lnTo>
                      <a:pt x="112" y="662"/>
                    </a:lnTo>
                    <a:lnTo>
                      <a:pt x="160" y="678"/>
                    </a:lnTo>
                    <a:lnTo>
                      <a:pt x="214" y="694"/>
                    </a:lnTo>
                    <a:lnTo>
                      <a:pt x="267" y="706"/>
                    </a:lnTo>
                    <a:lnTo>
                      <a:pt x="309" y="713"/>
                    </a:lnTo>
                    <a:lnTo>
                      <a:pt x="354" y="718"/>
                    </a:lnTo>
                    <a:lnTo>
                      <a:pt x="399" y="721"/>
                    </a:lnTo>
                    <a:lnTo>
                      <a:pt x="438" y="722"/>
                    </a:lnTo>
                    <a:lnTo>
                      <a:pt x="488" y="721"/>
                    </a:lnTo>
                    <a:lnTo>
                      <a:pt x="540" y="714"/>
                    </a:lnTo>
                    <a:lnTo>
                      <a:pt x="597" y="707"/>
                    </a:lnTo>
                    <a:lnTo>
                      <a:pt x="646" y="697"/>
                    </a:lnTo>
                    <a:lnTo>
                      <a:pt x="687" y="687"/>
                    </a:lnTo>
                    <a:lnTo>
                      <a:pt x="730" y="673"/>
                    </a:lnTo>
                    <a:lnTo>
                      <a:pt x="761" y="661"/>
                    </a:lnTo>
                    <a:lnTo>
                      <a:pt x="794" y="648"/>
                    </a:lnTo>
                    <a:lnTo>
                      <a:pt x="825" y="636"/>
                    </a:lnTo>
                    <a:lnTo>
                      <a:pt x="859" y="619"/>
                    </a:lnTo>
                    <a:lnTo>
                      <a:pt x="875" y="609"/>
                    </a:lnTo>
                    <a:lnTo>
                      <a:pt x="870" y="574"/>
                    </a:lnTo>
                    <a:lnTo>
                      <a:pt x="860" y="539"/>
                    </a:lnTo>
                    <a:lnTo>
                      <a:pt x="849" y="503"/>
                    </a:lnTo>
                    <a:lnTo>
                      <a:pt x="831" y="455"/>
                    </a:lnTo>
                    <a:lnTo>
                      <a:pt x="807" y="406"/>
                    </a:lnTo>
                    <a:lnTo>
                      <a:pt x="779" y="353"/>
                    </a:lnTo>
                    <a:lnTo>
                      <a:pt x="755" y="316"/>
                    </a:lnTo>
                    <a:lnTo>
                      <a:pt x="730" y="275"/>
                    </a:lnTo>
                    <a:lnTo>
                      <a:pt x="709" y="244"/>
                    </a:lnTo>
                    <a:lnTo>
                      <a:pt x="677" y="204"/>
                    </a:lnTo>
                    <a:lnTo>
                      <a:pt x="652" y="173"/>
                    </a:lnTo>
                    <a:lnTo>
                      <a:pt x="624" y="145"/>
                    </a:lnTo>
                    <a:lnTo>
                      <a:pt x="586" y="109"/>
                    </a:lnTo>
                    <a:lnTo>
                      <a:pt x="559" y="85"/>
                    </a:lnTo>
                    <a:lnTo>
                      <a:pt x="527" y="58"/>
                    </a:lnTo>
                    <a:lnTo>
                      <a:pt x="487" y="28"/>
                    </a:lnTo>
                    <a:lnTo>
                      <a:pt x="445" y="0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969696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lv-LV"/>
              </a:p>
            </p:txBody>
          </p:sp>
          <p:sp>
            <p:nvSpPr>
              <p:cNvPr id="32" name="Freeform 8">
                <a:extLst>
                  <a:ext uri="{FF2B5EF4-FFF2-40B4-BE49-F238E27FC236}">
                    <a16:creationId xmlns:a16="http://schemas.microsoft.com/office/drawing/2014/main" id="{F2759C00-C406-4DA6-89D4-CA7D88BD2C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55" y="3634"/>
                <a:ext cx="929" cy="749"/>
              </a:xfrm>
              <a:custGeom>
                <a:avLst/>
                <a:gdLst>
                  <a:gd name="T0" fmla="*/ 21 w 929"/>
                  <a:gd name="T1" fmla="*/ 98 h 749"/>
                  <a:gd name="T2" fmla="*/ 98 w 929"/>
                  <a:gd name="T3" fmla="*/ 64 h 749"/>
                  <a:gd name="T4" fmla="*/ 164 w 929"/>
                  <a:gd name="T5" fmla="*/ 39 h 749"/>
                  <a:gd name="T6" fmla="*/ 246 w 929"/>
                  <a:gd name="T7" fmla="*/ 20 h 749"/>
                  <a:gd name="T8" fmla="*/ 322 w 929"/>
                  <a:gd name="T9" fmla="*/ 7 h 749"/>
                  <a:gd name="T10" fmla="*/ 396 w 929"/>
                  <a:gd name="T11" fmla="*/ 0 h 749"/>
                  <a:gd name="T12" fmla="*/ 475 w 929"/>
                  <a:gd name="T13" fmla="*/ 0 h 749"/>
                  <a:gd name="T14" fmla="*/ 565 w 929"/>
                  <a:gd name="T15" fmla="*/ 8 h 749"/>
                  <a:gd name="T16" fmla="*/ 636 w 929"/>
                  <a:gd name="T17" fmla="*/ 21 h 749"/>
                  <a:gd name="T18" fmla="*/ 713 w 929"/>
                  <a:gd name="T19" fmla="*/ 41 h 749"/>
                  <a:gd name="T20" fmla="*/ 787 w 929"/>
                  <a:gd name="T21" fmla="*/ 70 h 749"/>
                  <a:gd name="T22" fmla="*/ 864 w 929"/>
                  <a:gd name="T23" fmla="*/ 102 h 749"/>
                  <a:gd name="T24" fmla="*/ 928 w 929"/>
                  <a:gd name="T25" fmla="*/ 136 h 749"/>
                  <a:gd name="T26" fmla="*/ 878 w 929"/>
                  <a:gd name="T27" fmla="*/ 166 h 749"/>
                  <a:gd name="T28" fmla="*/ 830 w 929"/>
                  <a:gd name="T29" fmla="*/ 201 h 749"/>
                  <a:gd name="T30" fmla="*/ 788 w 929"/>
                  <a:gd name="T31" fmla="*/ 238 h 749"/>
                  <a:gd name="T32" fmla="*/ 745 w 929"/>
                  <a:gd name="T33" fmla="*/ 278 h 749"/>
                  <a:gd name="T34" fmla="*/ 695 w 929"/>
                  <a:gd name="T35" fmla="*/ 329 h 749"/>
                  <a:gd name="T36" fmla="*/ 660 w 929"/>
                  <a:gd name="T37" fmla="*/ 369 h 749"/>
                  <a:gd name="T38" fmla="*/ 619 w 929"/>
                  <a:gd name="T39" fmla="*/ 424 h 749"/>
                  <a:gd name="T40" fmla="*/ 575 w 929"/>
                  <a:gd name="T41" fmla="*/ 495 h 749"/>
                  <a:gd name="T42" fmla="*/ 541 w 929"/>
                  <a:gd name="T43" fmla="*/ 556 h 749"/>
                  <a:gd name="T44" fmla="*/ 509 w 929"/>
                  <a:gd name="T45" fmla="*/ 640 h 749"/>
                  <a:gd name="T46" fmla="*/ 491 w 929"/>
                  <a:gd name="T47" fmla="*/ 696 h 749"/>
                  <a:gd name="T48" fmla="*/ 481 w 929"/>
                  <a:gd name="T49" fmla="*/ 748 h 749"/>
                  <a:gd name="T50" fmla="*/ 424 w 929"/>
                  <a:gd name="T51" fmla="*/ 716 h 749"/>
                  <a:gd name="T52" fmla="*/ 370 w 929"/>
                  <a:gd name="T53" fmla="*/ 679 h 749"/>
                  <a:gd name="T54" fmla="*/ 305 w 929"/>
                  <a:gd name="T55" fmla="*/ 632 h 749"/>
                  <a:gd name="T56" fmla="*/ 235 w 929"/>
                  <a:gd name="T57" fmla="*/ 568 h 749"/>
                  <a:gd name="T58" fmla="*/ 186 w 929"/>
                  <a:gd name="T59" fmla="*/ 510 h 749"/>
                  <a:gd name="T60" fmla="*/ 138 w 929"/>
                  <a:gd name="T61" fmla="*/ 446 h 749"/>
                  <a:gd name="T62" fmla="*/ 95 w 929"/>
                  <a:gd name="T63" fmla="*/ 375 h 749"/>
                  <a:gd name="T64" fmla="*/ 56 w 929"/>
                  <a:gd name="T65" fmla="*/ 296 h 749"/>
                  <a:gd name="T66" fmla="*/ 28 w 929"/>
                  <a:gd name="T67" fmla="*/ 224 h 749"/>
                  <a:gd name="T68" fmla="*/ 9 w 929"/>
                  <a:gd name="T69" fmla="*/ 159 h 749"/>
                  <a:gd name="T70" fmla="*/ 0 w 929"/>
                  <a:gd name="T71" fmla="*/ 105 h 7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929" h="749">
                    <a:moveTo>
                      <a:pt x="3" y="108"/>
                    </a:moveTo>
                    <a:lnTo>
                      <a:pt x="21" y="98"/>
                    </a:lnTo>
                    <a:lnTo>
                      <a:pt x="59" y="78"/>
                    </a:lnTo>
                    <a:lnTo>
                      <a:pt x="98" y="64"/>
                    </a:lnTo>
                    <a:lnTo>
                      <a:pt x="126" y="52"/>
                    </a:lnTo>
                    <a:lnTo>
                      <a:pt x="164" y="39"/>
                    </a:lnTo>
                    <a:lnTo>
                      <a:pt x="207" y="28"/>
                    </a:lnTo>
                    <a:lnTo>
                      <a:pt x="246" y="20"/>
                    </a:lnTo>
                    <a:lnTo>
                      <a:pt x="285" y="13"/>
                    </a:lnTo>
                    <a:lnTo>
                      <a:pt x="322" y="7"/>
                    </a:lnTo>
                    <a:lnTo>
                      <a:pt x="358" y="4"/>
                    </a:lnTo>
                    <a:lnTo>
                      <a:pt x="396" y="0"/>
                    </a:lnTo>
                    <a:lnTo>
                      <a:pt x="436" y="0"/>
                    </a:lnTo>
                    <a:lnTo>
                      <a:pt x="475" y="0"/>
                    </a:lnTo>
                    <a:lnTo>
                      <a:pt x="519" y="4"/>
                    </a:lnTo>
                    <a:lnTo>
                      <a:pt x="565" y="8"/>
                    </a:lnTo>
                    <a:lnTo>
                      <a:pt x="600" y="14"/>
                    </a:lnTo>
                    <a:lnTo>
                      <a:pt x="636" y="21"/>
                    </a:lnTo>
                    <a:lnTo>
                      <a:pt x="675" y="31"/>
                    </a:lnTo>
                    <a:lnTo>
                      <a:pt x="713" y="41"/>
                    </a:lnTo>
                    <a:lnTo>
                      <a:pt x="748" y="53"/>
                    </a:lnTo>
                    <a:lnTo>
                      <a:pt x="787" y="70"/>
                    </a:lnTo>
                    <a:lnTo>
                      <a:pt x="825" y="84"/>
                    </a:lnTo>
                    <a:lnTo>
                      <a:pt x="864" y="102"/>
                    </a:lnTo>
                    <a:lnTo>
                      <a:pt x="895" y="116"/>
                    </a:lnTo>
                    <a:lnTo>
                      <a:pt x="928" y="136"/>
                    </a:lnTo>
                    <a:lnTo>
                      <a:pt x="904" y="148"/>
                    </a:lnTo>
                    <a:lnTo>
                      <a:pt x="878" y="166"/>
                    </a:lnTo>
                    <a:lnTo>
                      <a:pt x="855" y="186"/>
                    </a:lnTo>
                    <a:lnTo>
                      <a:pt x="830" y="201"/>
                    </a:lnTo>
                    <a:lnTo>
                      <a:pt x="813" y="214"/>
                    </a:lnTo>
                    <a:lnTo>
                      <a:pt x="788" y="238"/>
                    </a:lnTo>
                    <a:lnTo>
                      <a:pt x="766" y="259"/>
                    </a:lnTo>
                    <a:lnTo>
                      <a:pt x="745" y="278"/>
                    </a:lnTo>
                    <a:lnTo>
                      <a:pt x="721" y="302"/>
                    </a:lnTo>
                    <a:lnTo>
                      <a:pt x="695" y="329"/>
                    </a:lnTo>
                    <a:lnTo>
                      <a:pt x="677" y="350"/>
                    </a:lnTo>
                    <a:lnTo>
                      <a:pt x="660" y="369"/>
                    </a:lnTo>
                    <a:lnTo>
                      <a:pt x="640" y="394"/>
                    </a:lnTo>
                    <a:lnTo>
                      <a:pt x="619" y="424"/>
                    </a:lnTo>
                    <a:lnTo>
                      <a:pt x="597" y="456"/>
                    </a:lnTo>
                    <a:lnTo>
                      <a:pt x="575" y="495"/>
                    </a:lnTo>
                    <a:lnTo>
                      <a:pt x="558" y="524"/>
                    </a:lnTo>
                    <a:lnTo>
                      <a:pt x="541" y="556"/>
                    </a:lnTo>
                    <a:lnTo>
                      <a:pt x="526" y="594"/>
                    </a:lnTo>
                    <a:lnTo>
                      <a:pt x="509" y="640"/>
                    </a:lnTo>
                    <a:lnTo>
                      <a:pt x="499" y="672"/>
                    </a:lnTo>
                    <a:lnTo>
                      <a:pt x="491" y="696"/>
                    </a:lnTo>
                    <a:lnTo>
                      <a:pt x="484" y="726"/>
                    </a:lnTo>
                    <a:lnTo>
                      <a:pt x="481" y="748"/>
                    </a:lnTo>
                    <a:lnTo>
                      <a:pt x="456" y="735"/>
                    </a:lnTo>
                    <a:lnTo>
                      <a:pt x="424" y="716"/>
                    </a:lnTo>
                    <a:lnTo>
                      <a:pt x="398" y="700"/>
                    </a:lnTo>
                    <a:lnTo>
                      <a:pt x="370" y="679"/>
                    </a:lnTo>
                    <a:lnTo>
                      <a:pt x="344" y="663"/>
                    </a:lnTo>
                    <a:lnTo>
                      <a:pt x="305" y="632"/>
                    </a:lnTo>
                    <a:lnTo>
                      <a:pt x="266" y="596"/>
                    </a:lnTo>
                    <a:lnTo>
                      <a:pt x="235" y="568"/>
                    </a:lnTo>
                    <a:lnTo>
                      <a:pt x="211" y="542"/>
                    </a:lnTo>
                    <a:lnTo>
                      <a:pt x="186" y="510"/>
                    </a:lnTo>
                    <a:lnTo>
                      <a:pt x="161" y="478"/>
                    </a:lnTo>
                    <a:lnTo>
                      <a:pt x="138" y="446"/>
                    </a:lnTo>
                    <a:lnTo>
                      <a:pt x="118" y="412"/>
                    </a:lnTo>
                    <a:lnTo>
                      <a:pt x="95" y="375"/>
                    </a:lnTo>
                    <a:lnTo>
                      <a:pt x="76" y="337"/>
                    </a:lnTo>
                    <a:lnTo>
                      <a:pt x="56" y="296"/>
                    </a:lnTo>
                    <a:lnTo>
                      <a:pt x="41" y="261"/>
                    </a:lnTo>
                    <a:lnTo>
                      <a:pt x="28" y="224"/>
                    </a:lnTo>
                    <a:lnTo>
                      <a:pt x="17" y="189"/>
                    </a:lnTo>
                    <a:lnTo>
                      <a:pt x="9" y="159"/>
                    </a:lnTo>
                    <a:lnTo>
                      <a:pt x="3" y="136"/>
                    </a:lnTo>
                    <a:lnTo>
                      <a:pt x="0" y="105"/>
                    </a:lnTo>
                    <a:lnTo>
                      <a:pt x="3" y="108"/>
                    </a:lnTo>
                  </a:path>
                </a:pathLst>
              </a:custGeom>
              <a:solidFill>
                <a:srgbClr val="B2B2B2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969696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lv-LV"/>
              </a:p>
            </p:txBody>
          </p:sp>
          <p:sp>
            <p:nvSpPr>
              <p:cNvPr id="33" name="Freeform 9">
                <a:extLst>
                  <a:ext uri="{FF2B5EF4-FFF2-40B4-BE49-F238E27FC236}">
                    <a16:creationId xmlns:a16="http://schemas.microsoft.com/office/drawing/2014/main" id="{8C418B2F-A015-4699-9A80-E6F80BD603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77" y="3636"/>
                <a:ext cx="910" cy="750"/>
              </a:xfrm>
              <a:custGeom>
                <a:avLst/>
                <a:gdLst>
                  <a:gd name="T0" fmla="*/ 909 w 910"/>
                  <a:gd name="T1" fmla="*/ 116 h 750"/>
                  <a:gd name="T2" fmla="*/ 849 w 910"/>
                  <a:gd name="T3" fmla="*/ 78 h 750"/>
                  <a:gd name="T4" fmla="*/ 776 w 910"/>
                  <a:gd name="T5" fmla="*/ 50 h 750"/>
                  <a:gd name="T6" fmla="*/ 701 w 910"/>
                  <a:gd name="T7" fmla="*/ 26 h 750"/>
                  <a:gd name="T8" fmla="*/ 624 w 910"/>
                  <a:gd name="T9" fmla="*/ 12 h 750"/>
                  <a:gd name="T10" fmla="*/ 555 w 910"/>
                  <a:gd name="T11" fmla="*/ 4 h 750"/>
                  <a:gd name="T12" fmla="*/ 476 w 910"/>
                  <a:gd name="T13" fmla="*/ 0 h 750"/>
                  <a:gd name="T14" fmla="*/ 393 w 910"/>
                  <a:gd name="T15" fmla="*/ 4 h 750"/>
                  <a:gd name="T16" fmla="*/ 309 w 910"/>
                  <a:gd name="T17" fmla="*/ 13 h 750"/>
                  <a:gd name="T18" fmla="*/ 235 w 910"/>
                  <a:gd name="T19" fmla="*/ 30 h 750"/>
                  <a:gd name="T20" fmla="*/ 158 w 910"/>
                  <a:gd name="T21" fmla="*/ 55 h 750"/>
                  <a:gd name="T22" fmla="*/ 76 w 910"/>
                  <a:gd name="T23" fmla="*/ 89 h 750"/>
                  <a:gd name="T24" fmla="*/ 14 w 910"/>
                  <a:gd name="T25" fmla="*/ 121 h 750"/>
                  <a:gd name="T26" fmla="*/ 20 w 910"/>
                  <a:gd name="T27" fmla="*/ 148 h 750"/>
                  <a:gd name="T28" fmla="*/ 58 w 910"/>
                  <a:gd name="T29" fmla="*/ 174 h 750"/>
                  <a:gd name="T30" fmla="*/ 93 w 910"/>
                  <a:gd name="T31" fmla="*/ 202 h 750"/>
                  <a:gd name="T32" fmla="*/ 143 w 910"/>
                  <a:gd name="T33" fmla="*/ 247 h 750"/>
                  <a:gd name="T34" fmla="*/ 195 w 910"/>
                  <a:gd name="T35" fmla="*/ 294 h 750"/>
                  <a:gd name="T36" fmla="*/ 235 w 910"/>
                  <a:gd name="T37" fmla="*/ 341 h 750"/>
                  <a:gd name="T38" fmla="*/ 273 w 910"/>
                  <a:gd name="T39" fmla="*/ 389 h 750"/>
                  <a:gd name="T40" fmla="*/ 315 w 910"/>
                  <a:gd name="T41" fmla="*/ 454 h 750"/>
                  <a:gd name="T42" fmla="*/ 354 w 910"/>
                  <a:gd name="T43" fmla="*/ 522 h 750"/>
                  <a:gd name="T44" fmla="*/ 388 w 910"/>
                  <a:gd name="T45" fmla="*/ 592 h 750"/>
                  <a:gd name="T46" fmla="*/ 414 w 910"/>
                  <a:gd name="T47" fmla="*/ 666 h 750"/>
                  <a:gd name="T48" fmla="*/ 428 w 910"/>
                  <a:gd name="T49" fmla="*/ 731 h 750"/>
                  <a:gd name="T50" fmla="*/ 459 w 910"/>
                  <a:gd name="T51" fmla="*/ 733 h 750"/>
                  <a:gd name="T52" fmla="*/ 516 w 910"/>
                  <a:gd name="T53" fmla="*/ 698 h 750"/>
                  <a:gd name="T54" fmla="*/ 571 w 910"/>
                  <a:gd name="T55" fmla="*/ 661 h 750"/>
                  <a:gd name="T56" fmla="*/ 649 w 910"/>
                  <a:gd name="T57" fmla="*/ 594 h 750"/>
                  <a:gd name="T58" fmla="*/ 702 w 910"/>
                  <a:gd name="T59" fmla="*/ 539 h 750"/>
                  <a:gd name="T60" fmla="*/ 751 w 910"/>
                  <a:gd name="T61" fmla="*/ 476 h 750"/>
                  <a:gd name="T62" fmla="*/ 796 w 910"/>
                  <a:gd name="T63" fmla="*/ 410 h 750"/>
                  <a:gd name="T64" fmla="*/ 838 w 910"/>
                  <a:gd name="T65" fmla="*/ 335 h 750"/>
                  <a:gd name="T66" fmla="*/ 873 w 910"/>
                  <a:gd name="T67" fmla="*/ 262 h 750"/>
                  <a:gd name="T68" fmla="*/ 896 w 910"/>
                  <a:gd name="T69" fmla="*/ 180 h 750"/>
                  <a:gd name="T70" fmla="*/ 909 w 910"/>
                  <a:gd name="T71" fmla="*/ 129 h 7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910" h="750">
                    <a:moveTo>
                      <a:pt x="909" y="129"/>
                    </a:moveTo>
                    <a:lnTo>
                      <a:pt x="909" y="116"/>
                    </a:lnTo>
                    <a:lnTo>
                      <a:pt x="880" y="96"/>
                    </a:lnTo>
                    <a:lnTo>
                      <a:pt x="849" y="78"/>
                    </a:lnTo>
                    <a:lnTo>
                      <a:pt x="814" y="62"/>
                    </a:lnTo>
                    <a:lnTo>
                      <a:pt x="776" y="50"/>
                    </a:lnTo>
                    <a:lnTo>
                      <a:pt x="738" y="37"/>
                    </a:lnTo>
                    <a:lnTo>
                      <a:pt x="701" y="26"/>
                    </a:lnTo>
                    <a:lnTo>
                      <a:pt x="660" y="18"/>
                    </a:lnTo>
                    <a:lnTo>
                      <a:pt x="624" y="12"/>
                    </a:lnTo>
                    <a:lnTo>
                      <a:pt x="589" y="6"/>
                    </a:lnTo>
                    <a:lnTo>
                      <a:pt x="555" y="4"/>
                    </a:lnTo>
                    <a:lnTo>
                      <a:pt x="519" y="2"/>
                    </a:lnTo>
                    <a:lnTo>
                      <a:pt x="476" y="0"/>
                    </a:lnTo>
                    <a:lnTo>
                      <a:pt x="435" y="2"/>
                    </a:lnTo>
                    <a:lnTo>
                      <a:pt x="393" y="4"/>
                    </a:lnTo>
                    <a:lnTo>
                      <a:pt x="355" y="6"/>
                    </a:lnTo>
                    <a:lnTo>
                      <a:pt x="309" y="13"/>
                    </a:lnTo>
                    <a:lnTo>
                      <a:pt x="273" y="22"/>
                    </a:lnTo>
                    <a:lnTo>
                      <a:pt x="235" y="30"/>
                    </a:lnTo>
                    <a:lnTo>
                      <a:pt x="198" y="41"/>
                    </a:lnTo>
                    <a:lnTo>
                      <a:pt x="158" y="55"/>
                    </a:lnTo>
                    <a:lnTo>
                      <a:pt x="116" y="71"/>
                    </a:lnTo>
                    <a:lnTo>
                      <a:pt x="76" y="89"/>
                    </a:lnTo>
                    <a:lnTo>
                      <a:pt x="47" y="103"/>
                    </a:lnTo>
                    <a:lnTo>
                      <a:pt x="14" y="121"/>
                    </a:lnTo>
                    <a:lnTo>
                      <a:pt x="0" y="135"/>
                    </a:lnTo>
                    <a:lnTo>
                      <a:pt x="20" y="148"/>
                    </a:lnTo>
                    <a:lnTo>
                      <a:pt x="40" y="162"/>
                    </a:lnTo>
                    <a:lnTo>
                      <a:pt x="58" y="174"/>
                    </a:lnTo>
                    <a:lnTo>
                      <a:pt x="76" y="188"/>
                    </a:lnTo>
                    <a:lnTo>
                      <a:pt x="93" y="202"/>
                    </a:lnTo>
                    <a:lnTo>
                      <a:pt x="123" y="227"/>
                    </a:lnTo>
                    <a:lnTo>
                      <a:pt x="143" y="247"/>
                    </a:lnTo>
                    <a:lnTo>
                      <a:pt x="168" y="268"/>
                    </a:lnTo>
                    <a:lnTo>
                      <a:pt x="195" y="294"/>
                    </a:lnTo>
                    <a:lnTo>
                      <a:pt x="216" y="315"/>
                    </a:lnTo>
                    <a:lnTo>
                      <a:pt x="235" y="341"/>
                    </a:lnTo>
                    <a:lnTo>
                      <a:pt x="256" y="366"/>
                    </a:lnTo>
                    <a:lnTo>
                      <a:pt x="273" y="389"/>
                    </a:lnTo>
                    <a:lnTo>
                      <a:pt x="293" y="419"/>
                    </a:lnTo>
                    <a:lnTo>
                      <a:pt x="315" y="454"/>
                    </a:lnTo>
                    <a:lnTo>
                      <a:pt x="337" y="493"/>
                    </a:lnTo>
                    <a:lnTo>
                      <a:pt x="354" y="522"/>
                    </a:lnTo>
                    <a:lnTo>
                      <a:pt x="369" y="554"/>
                    </a:lnTo>
                    <a:lnTo>
                      <a:pt x="388" y="592"/>
                    </a:lnTo>
                    <a:lnTo>
                      <a:pt x="402" y="631"/>
                    </a:lnTo>
                    <a:lnTo>
                      <a:pt x="414" y="666"/>
                    </a:lnTo>
                    <a:lnTo>
                      <a:pt x="425" y="701"/>
                    </a:lnTo>
                    <a:lnTo>
                      <a:pt x="428" y="731"/>
                    </a:lnTo>
                    <a:lnTo>
                      <a:pt x="430" y="749"/>
                    </a:lnTo>
                    <a:lnTo>
                      <a:pt x="459" y="733"/>
                    </a:lnTo>
                    <a:lnTo>
                      <a:pt x="491" y="714"/>
                    </a:lnTo>
                    <a:lnTo>
                      <a:pt x="516" y="698"/>
                    </a:lnTo>
                    <a:lnTo>
                      <a:pt x="544" y="677"/>
                    </a:lnTo>
                    <a:lnTo>
                      <a:pt x="571" y="661"/>
                    </a:lnTo>
                    <a:lnTo>
                      <a:pt x="610" y="630"/>
                    </a:lnTo>
                    <a:lnTo>
                      <a:pt x="649" y="594"/>
                    </a:lnTo>
                    <a:lnTo>
                      <a:pt x="680" y="566"/>
                    </a:lnTo>
                    <a:lnTo>
                      <a:pt x="702" y="539"/>
                    </a:lnTo>
                    <a:lnTo>
                      <a:pt x="727" y="508"/>
                    </a:lnTo>
                    <a:lnTo>
                      <a:pt x="751" y="476"/>
                    </a:lnTo>
                    <a:lnTo>
                      <a:pt x="775" y="444"/>
                    </a:lnTo>
                    <a:lnTo>
                      <a:pt x="796" y="410"/>
                    </a:lnTo>
                    <a:lnTo>
                      <a:pt x="818" y="373"/>
                    </a:lnTo>
                    <a:lnTo>
                      <a:pt x="838" y="335"/>
                    </a:lnTo>
                    <a:lnTo>
                      <a:pt x="857" y="296"/>
                    </a:lnTo>
                    <a:lnTo>
                      <a:pt x="873" y="262"/>
                    </a:lnTo>
                    <a:lnTo>
                      <a:pt x="885" y="222"/>
                    </a:lnTo>
                    <a:lnTo>
                      <a:pt x="896" y="180"/>
                    </a:lnTo>
                    <a:lnTo>
                      <a:pt x="909" y="128"/>
                    </a:lnTo>
                    <a:lnTo>
                      <a:pt x="909" y="129"/>
                    </a:lnTo>
                  </a:path>
                </a:pathLst>
              </a:custGeom>
              <a:solidFill>
                <a:srgbClr val="B2B2B2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969696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lv-LV"/>
              </a:p>
            </p:txBody>
          </p:sp>
          <p:sp>
            <p:nvSpPr>
              <p:cNvPr id="34" name="Freeform 10">
                <a:extLst>
                  <a:ext uri="{FF2B5EF4-FFF2-40B4-BE49-F238E27FC236}">
                    <a16:creationId xmlns:a16="http://schemas.microsoft.com/office/drawing/2014/main" id="{2F58C383-48F5-4AE8-959C-A4C8A3DD39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15" y="4380"/>
                <a:ext cx="915" cy="1019"/>
              </a:xfrm>
              <a:custGeom>
                <a:avLst/>
                <a:gdLst>
                  <a:gd name="T0" fmla="*/ 46 w 915"/>
                  <a:gd name="T1" fmla="*/ 19 h 1019"/>
                  <a:gd name="T2" fmla="*/ 99 w 915"/>
                  <a:gd name="T3" fmla="*/ 41 h 1019"/>
                  <a:gd name="T4" fmla="*/ 172 w 915"/>
                  <a:gd name="T5" fmla="*/ 66 h 1019"/>
                  <a:gd name="T6" fmla="*/ 247 w 915"/>
                  <a:gd name="T7" fmla="*/ 86 h 1019"/>
                  <a:gd name="T8" fmla="*/ 328 w 915"/>
                  <a:gd name="T9" fmla="*/ 103 h 1019"/>
                  <a:gd name="T10" fmla="*/ 425 w 915"/>
                  <a:gd name="T11" fmla="*/ 112 h 1019"/>
                  <a:gd name="T12" fmla="*/ 521 w 915"/>
                  <a:gd name="T13" fmla="*/ 112 h 1019"/>
                  <a:gd name="T14" fmla="*/ 625 w 915"/>
                  <a:gd name="T15" fmla="*/ 97 h 1019"/>
                  <a:gd name="T16" fmla="*/ 697 w 915"/>
                  <a:gd name="T17" fmla="*/ 80 h 1019"/>
                  <a:gd name="T18" fmla="*/ 760 w 915"/>
                  <a:gd name="T19" fmla="*/ 59 h 1019"/>
                  <a:gd name="T20" fmla="*/ 826 w 915"/>
                  <a:gd name="T21" fmla="*/ 33 h 1019"/>
                  <a:gd name="T22" fmla="*/ 875 w 915"/>
                  <a:gd name="T23" fmla="*/ 12 h 1019"/>
                  <a:gd name="T24" fmla="*/ 899 w 915"/>
                  <a:gd name="T25" fmla="*/ 28 h 1019"/>
                  <a:gd name="T26" fmla="*/ 904 w 915"/>
                  <a:gd name="T27" fmla="*/ 80 h 1019"/>
                  <a:gd name="T28" fmla="*/ 911 w 915"/>
                  <a:gd name="T29" fmla="*/ 157 h 1019"/>
                  <a:gd name="T30" fmla="*/ 914 w 915"/>
                  <a:gd name="T31" fmla="*/ 214 h 1019"/>
                  <a:gd name="T32" fmla="*/ 908 w 915"/>
                  <a:gd name="T33" fmla="*/ 290 h 1019"/>
                  <a:gd name="T34" fmla="*/ 897 w 915"/>
                  <a:gd name="T35" fmla="*/ 371 h 1019"/>
                  <a:gd name="T36" fmla="*/ 878 w 915"/>
                  <a:gd name="T37" fmla="*/ 460 h 1019"/>
                  <a:gd name="T38" fmla="*/ 850 w 915"/>
                  <a:gd name="T39" fmla="*/ 541 h 1019"/>
                  <a:gd name="T40" fmla="*/ 816 w 915"/>
                  <a:gd name="T41" fmla="*/ 618 h 1019"/>
                  <a:gd name="T42" fmla="*/ 777 w 915"/>
                  <a:gd name="T43" fmla="*/ 690 h 1019"/>
                  <a:gd name="T44" fmla="*/ 728 w 915"/>
                  <a:gd name="T45" fmla="*/ 764 h 1019"/>
                  <a:gd name="T46" fmla="*/ 668 w 915"/>
                  <a:gd name="T47" fmla="*/ 838 h 1019"/>
                  <a:gd name="T48" fmla="*/ 599 w 915"/>
                  <a:gd name="T49" fmla="*/ 905 h 1019"/>
                  <a:gd name="T50" fmla="*/ 534 w 915"/>
                  <a:gd name="T51" fmla="*/ 959 h 1019"/>
                  <a:gd name="T52" fmla="*/ 475 w 915"/>
                  <a:gd name="T53" fmla="*/ 1000 h 1019"/>
                  <a:gd name="T54" fmla="*/ 423 w 915"/>
                  <a:gd name="T55" fmla="*/ 1001 h 1019"/>
                  <a:gd name="T56" fmla="*/ 366 w 915"/>
                  <a:gd name="T57" fmla="*/ 961 h 1019"/>
                  <a:gd name="T58" fmla="*/ 312 w 915"/>
                  <a:gd name="T59" fmla="*/ 916 h 1019"/>
                  <a:gd name="T60" fmla="*/ 256 w 915"/>
                  <a:gd name="T61" fmla="*/ 863 h 1019"/>
                  <a:gd name="T62" fmla="*/ 190 w 915"/>
                  <a:gd name="T63" fmla="*/ 780 h 1019"/>
                  <a:gd name="T64" fmla="*/ 141 w 915"/>
                  <a:gd name="T65" fmla="*/ 712 h 1019"/>
                  <a:gd name="T66" fmla="*/ 99 w 915"/>
                  <a:gd name="T67" fmla="*/ 636 h 1019"/>
                  <a:gd name="T68" fmla="*/ 63 w 915"/>
                  <a:gd name="T69" fmla="*/ 554 h 1019"/>
                  <a:gd name="T70" fmla="*/ 35 w 915"/>
                  <a:gd name="T71" fmla="*/ 469 h 1019"/>
                  <a:gd name="T72" fmla="*/ 14 w 915"/>
                  <a:gd name="T73" fmla="*/ 383 h 1019"/>
                  <a:gd name="T74" fmla="*/ 1 w 915"/>
                  <a:gd name="T75" fmla="*/ 290 h 1019"/>
                  <a:gd name="T76" fmla="*/ 0 w 915"/>
                  <a:gd name="T77" fmla="*/ 196 h 1019"/>
                  <a:gd name="T78" fmla="*/ 4 w 915"/>
                  <a:gd name="T79" fmla="*/ 104 h 1019"/>
                  <a:gd name="T80" fmla="*/ 15 w 915"/>
                  <a:gd name="T81" fmla="*/ 27 h 10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915" h="1019">
                    <a:moveTo>
                      <a:pt x="21" y="2"/>
                    </a:moveTo>
                    <a:lnTo>
                      <a:pt x="46" y="19"/>
                    </a:lnTo>
                    <a:lnTo>
                      <a:pt x="74" y="31"/>
                    </a:lnTo>
                    <a:lnTo>
                      <a:pt x="99" y="41"/>
                    </a:lnTo>
                    <a:lnTo>
                      <a:pt x="138" y="56"/>
                    </a:lnTo>
                    <a:lnTo>
                      <a:pt x="172" y="66"/>
                    </a:lnTo>
                    <a:lnTo>
                      <a:pt x="208" y="77"/>
                    </a:lnTo>
                    <a:lnTo>
                      <a:pt x="247" y="86"/>
                    </a:lnTo>
                    <a:lnTo>
                      <a:pt x="286" y="96"/>
                    </a:lnTo>
                    <a:lnTo>
                      <a:pt x="328" y="103"/>
                    </a:lnTo>
                    <a:lnTo>
                      <a:pt x="377" y="108"/>
                    </a:lnTo>
                    <a:lnTo>
                      <a:pt x="425" y="112"/>
                    </a:lnTo>
                    <a:lnTo>
                      <a:pt x="468" y="112"/>
                    </a:lnTo>
                    <a:lnTo>
                      <a:pt x="521" y="112"/>
                    </a:lnTo>
                    <a:lnTo>
                      <a:pt x="580" y="103"/>
                    </a:lnTo>
                    <a:lnTo>
                      <a:pt x="625" y="97"/>
                    </a:lnTo>
                    <a:lnTo>
                      <a:pt x="657" y="90"/>
                    </a:lnTo>
                    <a:lnTo>
                      <a:pt x="697" y="80"/>
                    </a:lnTo>
                    <a:lnTo>
                      <a:pt x="729" y="70"/>
                    </a:lnTo>
                    <a:lnTo>
                      <a:pt x="760" y="59"/>
                    </a:lnTo>
                    <a:lnTo>
                      <a:pt x="798" y="44"/>
                    </a:lnTo>
                    <a:lnTo>
                      <a:pt x="826" y="33"/>
                    </a:lnTo>
                    <a:lnTo>
                      <a:pt x="852" y="20"/>
                    </a:lnTo>
                    <a:lnTo>
                      <a:pt x="875" y="12"/>
                    </a:lnTo>
                    <a:lnTo>
                      <a:pt x="892" y="0"/>
                    </a:lnTo>
                    <a:lnTo>
                      <a:pt x="899" y="28"/>
                    </a:lnTo>
                    <a:lnTo>
                      <a:pt x="903" y="56"/>
                    </a:lnTo>
                    <a:lnTo>
                      <a:pt x="904" y="80"/>
                    </a:lnTo>
                    <a:lnTo>
                      <a:pt x="910" y="125"/>
                    </a:lnTo>
                    <a:lnTo>
                      <a:pt x="911" y="157"/>
                    </a:lnTo>
                    <a:lnTo>
                      <a:pt x="914" y="188"/>
                    </a:lnTo>
                    <a:lnTo>
                      <a:pt x="914" y="214"/>
                    </a:lnTo>
                    <a:lnTo>
                      <a:pt x="910" y="258"/>
                    </a:lnTo>
                    <a:lnTo>
                      <a:pt x="908" y="290"/>
                    </a:lnTo>
                    <a:lnTo>
                      <a:pt x="904" y="328"/>
                    </a:lnTo>
                    <a:lnTo>
                      <a:pt x="897" y="371"/>
                    </a:lnTo>
                    <a:lnTo>
                      <a:pt x="892" y="407"/>
                    </a:lnTo>
                    <a:lnTo>
                      <a:pt x="878" y="460"/>
                    </a:lnTo>
                    <a:lnTo>
                      <a:pt x="865" y="502"/>
                    </a:lnTo>
                    <a:lnTo>
                      <a:pt x="850" y="541"/>
                    </a:lnTo>
                    <a:lnTo>
                      <a:pt x="836" y="576"/>
                    </a:lnTo>
                    <a:lnTo>
                      <a:pt x="816" y="618"/>
                    </a:lnTo>
                    <a:lnTo>
                      <a:pt x="797" y="657"/>
                    </a:lnTo>
                    <a:lnTo>
                      <a:pt x="777" y="690"/>
                    </a:lnTo>
                    <a:lnTo>
                      <a:pt x="755" y="723"/>
                    </a:lnTo>
                    <a:lnTo>
                      <a:pt x="728" y="764"/>
                    </a:lnTo>
                    <a:lnTo>
                      <a:pt x="697" y="806"/>
                    </a:lnTo>
                    <a:lnTo>
                      <a:pt x="668" y="838"/>
                    </a:lnTo>
                    <a:lnTo>
                      <a:pt x="636" y="873"/>
                    </a:lnTo>
                    <a:lnTo>
                      <a:pt x="599" y="905"/>
                    </a:lnTo>
                    <a:lnTo>
                      <a:pt x="562" y="936"/>
                    </a:lnTo>
                    <a:lnTo>
                      <a:pt x="534" y="959"/>
                    </a:lnTo>
                    <a:lnTo>
                      <a:pt x="507" y="980"/>
                    </a:lnTo>
                    <a:lnTo>
                      <a:pt x="475" y="1000"/>
                    </a:lnTo>
                    <a:lnTo>
                      <a:pt x="450" y="1018"/>
                    </a:lnTo>
                    <a:lnTo>
                      <a:pt x="423" y="1001"/>
                    </a:lnTo>
                    <a:lnTo>
                      <a:pt x="400" y="986"/>
                    </a:lnTo>
                    <a:lnTo>
                      <a:pt x="366" y="961"/>
                    </a:lnTo>
                    <a:lnTo>
                      <a:pt x="340" y="940"/>
                    </a:lnTo>
                    <a:lnTo>
                      <a:pt x="312" y="916"/>
                    </a:lnTo>
                    <a:lnTo>
                      <a:pt x="286" y="892"/>
                    </a:lnTo>
                    <a:lnTo>
                      <a:pt x="256" y="863"/>
                    </a:lnTo>
                    <a:lnTo>
                      <a:pt x="228" y="828"/>
                    </a:lnTo>
                    <a:lnTo>
                      <a:pt x="190" y="780"/>
                    </a:lnTo>
                    <a:lnTo>
                      <a:pt x="163" y="744"/>
                    </a:lnTo>
                    <a:lnTo>
                      <a:pt x="141" y="712"/>
                    </a:lnTo>
                    <a:lnTo>
                      <a:pt x="117" y="670"/>
                    </a:lnTo>
                    <a:lnTo>
                      <a:pt x="99" y="636"/>
                    </a:lnTo>
                    <a:lnTo>
                      <a:pt x="80" y="593"/>
                    </a:lnTo>
                    <a:lnTo>
                      <a:pt x="63" y="554"/>
                    </a:lnTo>
                    <a:lnTo>
                      <a:pt x="50" y="520"/>
                    </a:lnTo>
                    <a:lnTo>
                      <a:pt x="35" y="469"/>
                    </a:lnTo>
                    <a:lnTo>
                      <a:pt x="24" y="432"/>
                    </a:lnTo>
                    <a:lnTo>
                      <a:pt x="14" y="383"/>
                    </a:lnTo>
                    <a:lnTo>
                      <a:pt x="8" y="347"/>
                    </a:lnTo>
                    <a:lnTo>
                      <a:pt x="1" y="290"/>
                    </a:lnTo>
                    <a:lnTo>
                      <a:pt x="0" y="246"/>
                    </a:lnTo>
                    <a:lnTo>
                      <a:pt x="0" y="196"/>
                    </a:lnTo>
                    <a:lnTo>
                      <a:pt x="1" y="144"/>
                    </a:lnTo>
                    <a:lnTo>
                      <a:pt x="4" y="104"/>
                    </a:lnTo>
                    <a:lnTo>
                      <a:pt x="10" y="61"/>
                    </a:lnTo>
                    <a:lnTo>
                      <a:pt x="15" y="27"/>
                    </a:lnTo>
                    <a:lnTo>
                      <a:pt x="21" y="2"/>
                    </a:lnTo>
                  </a:path>
                </a:pathLst>
              </a:custGeom>
              <a:solidFill>
                <a:srgbClr val="B2B2B2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969696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lv-LV"/>
              </a:p>
            </p:txBody>
          </p:sp>
        </p:grpSp>
        <p:sp>
          <p:nvSpPr>
            <p:cNvPr id="8" name="Rectangle 11">
              <a:extLst>
                <a:ext uri="{FF2B5EF4-FFF2-40B4-BE49-F238E27FC236}">
                  <a16:creationId xmlns:a16="http://schemas.microsoft.com/office/drawing/2014/main" id="{553FF720-7ED3-4530-AFA1-97FA16F14F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25" y="4779"/>
              <a:ext cx="2483" cy="9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969696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/>
            <a:p>
              <a:r>
                <a:rPr lang="en-GB" altLang="lv-LV" sz="1600" b="1">
                  <a:solidFill>
                    <a:srgbClr val="000000"/>
                  </a:solidFill>
                  <a:latin typeface="Arial Alx Win95"/>
                </a:rPr>
                <a:t>Neklātiene (</a:t>
              </a:r>
              <a:r>
                <a:rPr lang="en-GB" altLang="lv-LV" sz="1600" b="1" i="1">
                  <a:solidFill>
                    <a:srgbClr val="000000"/>
                  </a:solidFill>
                  <a:latin typeface="Arial Alx Win95"/>
                </a:rPr>
                <a:t>distance</a:t>
              </a:r>
              <a:r>
                <a:rPr lang="en-GB" altLang="lv-LV" sz="1600" b="1">
                  <a:solidFill>
                    <a:srgbClr val="000000"/>
                  </a:solidFill>
                  <a:latin typeface="Arial Alx Win95"/>
                </a:rPr>
                <a:t>)</a:t>
              </a:r>
            </a:p>
          </p:txBody>
        </p:sp>
        <p:sp>
          <p:nvSpPr>
            <p:cNvPr id="9" name="Rectangle 12">
              <a:extLst>
                <a:ext uri="{FF2B5EF4-FFF2-40B4-BE49-F238E27FC236}">
                  <a16:creationId xmlns:a16="http://schemas.microsoft.com/office/drawing/2014/main" id="{97A986FF-82A3-41D0-A3BD-CA73BC4356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95" y="9100"/>
              <a:ext cx="2485" cy="5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969696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/>
            <a:p>
              <a:r>
                <a:rPr lang="en-GB" altLang="lv-LV" sz="1600" b="1">
                  <a:solidFill>
                    <a:srgbClr val="000000"/>
                  </a:solidFill>
                  <a:latin typeface="Arial Alx Win95"/>
                </a:rPr>
                <a:t>Atklāts (</a:t>
              </a:r>
              <a:r>
                <a:rPr lang="en-GB" altLang="lv-LV" sz="1600" b="1" i="1">
                  <a:solidFill>
                    <a:srgbClr val="000000"/>
                  </a:solidFill>
                  <a:latin typeface="Arial Alx Win95"/>
                </a:rPr>
                <a:t>open</a:t>
              </a:r>
              <a:r>
                <a:rPr lang="en-GB" altLang="lv-LV" sz="1600" b="1">
                  <a:solidFill>
                    <a:srgbClr val="000000"/>
                  </a:solidFill>
                  <a:latin typeface="Arial Alx Win95"/>
                </a:rPr>
                <a:t>)</a:t>
              </a:r>
            </a:p>
          </p:txBody>
        </p:sp>
        <p:sp>
          <p:nvSpPr>
            <p:cNvPr id="10" name="Rectangle 13">
              <a:extLst>
                <a:ext uri="{FF2B5EF4-FFF2-40B4-BE49-F238E27FC236}">
                  <a16:creationId xmlns:a16="http://schemas.microsoft.com/office/drawing/2014/main" id="{88270E4B-2F3A-4F19-9670-5690D65CD2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8" y="9229"/>
              <a:ext cx="2207" cy="9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969696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/>
            <a:p>
              <a:r>
                <a:rPr lang="en-GB" altLang="lv-LV" sz="1600" b="1">
                  <a:solidFill>
                    <a:srgbClr val="000000"/>
                  </a:solidFill>
                  <a:latin typeface="Arial Alx Win95"/>
                </a:rPr>
                <a:t>Elastīgs (</a:t>
              </a:r>
              <a:r>
                <a:rPr lang="en-GB" altLang="lv-LV" sz="1600" b="1" i="1">
                  <a:solidFill>
                    <a:srgbClr val="000000"/>
                  </a:solidFill>
                  <a:latin typeface="Arial Alx Win95"/>
                </a:rPr>
                <a:t>flexible</a:t>
              </a:r>
              <a:r>
                <a:rPr lang="en-GB" altLang="lv-LV" sz="1600" b="1">
                  <a:solidFill>
                    <a:srgbClr val="000000"/>
                  </a:solidFill>
                  <a:latin typeface="Arial Alx Win95"/>
                </a:rPr>
                <a:t>)</a:t>
              </a:r>
            </a:p>
          </p:txBody>
        </p:sp>
        <p:sp>
          <p:nvSpPr>
            <p:cNvPr id="11" name="Rectangle 14">
              <a:extLst>
                <a:ext uri="{FF2B5EF4-FFF2-40B4-BE49-F238E27FC236}">
                  <a16:creationId xmlns:a16="http://schemas.microsoft.com/office/drawing/2014/main" id="{8F84C4DE-F7EF-48C5-952E-A84605487D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87" y="7981"/>
              <a:ext cx="3899" cy="7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969696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/>
            <a:p>
              <a:r>
                <a:rPr lang="en-GB" altLang="lv-LV" b="1">
                  <a:solidFill>
                    <a:srgbClr val="FF00FF"/>
                  </a:solidFill>
                </a:rPr>
                <a:t>Tālmācība</a:t>
              </a:r>
              <a:endParaRPr lang="en-GB" altLang="lv-LV" sz="2000" b="1">
                <a:solidFill>
                  <a:srgbClr val="000000"/>
                </a:solidFill>
              </a:endParaRPr>
            </a:p>
          </p:txBody>
        </p:sp>
        <p:grpSp>
          <p:nvGrpSpPr>
            <p:cNvPr id="12" name="Group 15">
              <a:extLst>
                <a:ext uri="{FF2B5EF4-FFF2-40B4-BE49-F238E27FC236}">
                  <a16:creationId xmlns:a16="http://schemas.microsoft.com/office/drawing/2014/main" id="{5DD62A44-CD21-4AAB-BA64-7318C49CCFC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747" y="10900"/>
              <a:ext cx="2696" cy="878"/>
              <a:chOff x="2900" y="5169"/>
              <a:chExt cx="937" cy="319"/>
            </a:xfrm>
          </p:grpSpPr>
          <p:sp>
            <p:nvSpPr>
              <p:cNvPr id="29" name="AutoShape 16">
                <a:extLst>
                  <a:ext uri="{FF2B5EF4-FFF2-40B4-BE49-F238E27FC236}">
                    <a16:creationId xmlns:a16="http://schemas.microsoft.com/office/drawing/2014/main" id="{AD1E5D63-589E-4C5B-ACF3-58B7A078F0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00" y="5169"/>
                <a:ext cx="937" cy="319"/>
              </a:xfrm>
              <a:prstGeom prst="roundRect">
                <a:avLst>
                  <a:gd name="adj" fmla="val 12495"/>
                </a:avLst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969696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lv-LV"/>
              </a:p>
            </p:txBody>
          </p:sp>
          <p:sp>
            <p:nvSpPr>
              <p:cNvPr id="30" name="Rectangle 17">
                <a:extLst>
                  <a:ext uri="{FF2B5EF4-FFF2-40B4-BE49-F238E27FC236}">
                    <a16:creationId xmlns:a16="http://schemas.microsoft.com/office/drawing/2014/main" id="{37D24923-8DA8-44EB-A77E-0170499178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25" y="5172"/>
                <a:ext cx="865" cy="15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969696"/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>
                <a:spAutoFit/>
              </a:bodyPr>
              <a:lstStyle/>
              <a:p>
                <a:r>
                  <a:rPr lang="en-GB" altLang="lv-LV" sz="1200" b="1">
                    <a:solidFill>
                      <a:srgbClr val="000000"/>
                    </a:solidFill>
                    <a:latin typeface="Arial Alx Win95"/>
                  </a:rPr>
                  <a:t>Atklāti klātienes kursi</a:t>
                </a:r>
                <a:endParaRPr lang="en-GB" altLang="lv-LV" sz="1000">
                  <a:solidFill>
                    <a:srgbClr val="000000"/>
                  </a:solidFill>
                  <a:latin typeface="Arial Alx Win95"/>
                </a:endParaRPr>
              </a:p>
            </p:txBody>
          </p:sp>
        </p:grpSp>
        <p:grpSp>
          <p:nvGrpSpPr>
            <p:cNvPr id="13" name="Group 18">
              <a:extLst>
                <a:ext uri="{FF2B5EF4-FFF2-40B4-BE49-F238E27FC236}">
                  <a16:creationId xmlns:a16="http://schemas.microsoft.com/office/drawing/2014/main" id="{3696BBAA-0C15-4A39-B84C-35CAD6BB994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44" y="10828"/>
              <a:ext cx="2771" cy="916"/>
              <a:chOff x="1677" y="5250"/>
              <a:chExt cx="963" cy="440"/>
            </a:xfrm>
          </p:grpSpPr>
          <p:sp>
            <p:nvSpPr>
              <p:cNvPr id="27" name="AutoShape 19">
                <a:extLst>
                  <a:ext uri="{FF2B5EF4-FFF2-40B4-BE49-F238E27FC236}">
                    <a16:creationId xmlns:a16="http://schemas.microsoft.com/office/drawing/2014/main" id="{94D01EFA-6EFA-4186-B5BE-DDB1086795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89" y="5258"/>
                <a:ext cx="929" cy="432"/>
              </a:xfrm>
              <a:prstGeom prst="roundRect">
                <a:avLst>
                  <a:gd name="adj" fmla="val 12495"/>
                </a:avLst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969696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lv-LV"/>
              </a:p>
            </p:txBody>
          </p:sp>
          <p:sp>
            <p:nvSpPr>
              <p:cNvPr id="28" name="Rectangle 20">
                <a:extLst>
                  <a:ext uri="{FF2B5EF4-FFF2-40B4-BE49-F238E27FC236}">
                    <a16:creationId xmlns:a16="http://schemas.microsoft.com/office/drawing/2014/main" id="{19E20E8B-95C8-44D4-BBEE-0EBBE2ED79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77" y="5250"/>
                <a:ext cx="963" cy="34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969696"/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>
                <a:spAutoFit/>
              </a:bodyPr>
              <a:lstStyle/>
              <a:p>
                <a:r>
                  <a:rPr lang="en-GB" altLang="lv-LV" sz="1200" b="1">
                    <a:solidFill>
                      <a:srgbClr val="000000"/>
                    </a:solidFill>
                    <a:latin typeface="Arial Alx Win95"/>
                  </a:rPr>
                  <a:t>Atklāti klātienes kursi ar elastīgu pieeju</a:t>
                </a:r>
              </a:p>
            </p:txBody>
          </p:sp>
        </p:grpSp>
        <p:grpSp>
          <p:nvGrpSpPr>
            <p:cNvPr id="14" name="Group 21">
              <a:extLst>
                <a:ext uri="{FF2B5EF4-FFF2-40B4-BE49-F238E27FC236}">
                  <a16:creationId xmlns:a16="http://schemas.microsoft.com/office/drawing/2014/main" id="{25A50960-6C4E-4BFC-A3A6-3289C5B3877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752" y="6327"/>
              <a:ext cx="4218" cy="1149"/>
              <a:chOff x="2838" y="3465"/>
              <a:chExt cx="863" cy="469"/>
            </a:xfrm>
          </p:grpSpPr>
          <p:sp>
            <p:nvSpPr>
              <p:cNvPr id="25" name="AutoShape 22">
                <a:extLst>
                  <a:ext uri="{FF2B5EF4-FFF2-40B4-BE49-F238E27FC236}">
                    <a16:creationId xmlns:a16="http://schemas.microsoft.com/office/drawing/2014/main" id="{7DE65466-F4AE-4190-A3B7-D52EE4B6F7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49" y="3465"/>
                <a:ext cx="641" cy="469"/>
              </a:xfrm>
              <a:prstGeom prst="roundRect">
                <a:avLst>
                  <a:gd name="adj" fmla="val 12495"/>
                </a:avLst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969696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lv-LV"/>
              </a:p>
            </p:txBody>
          </p:sp>
          <p:sp>
            <p:nvSpPr>
              <p:cNvPr id="26" name="Rectangle 23">
                <a:extLst>
                  <a:ext uri="{FF2B5EF4-FFF2-40B4-BE49-F238E27FC236}">
                    <a16:creationId xmlns:a16="http://schemas.microsoft.com/office/drawing/2014/main" id="{4D4C2490-A1D7-4B30-8992-A4C91D0328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38" y="3485"/>
                <a:ext cx="863" cy="17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969696"/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>
                <a:spAutoFit/>
              </a:bodyPr>
              <a:lstStyle/>
              <a:p>
                <a:r>
                  <a:rPr lang="en-GB" altLang="lv-LV" sz="1200" b="1">
                    <a:solidFill>
                      <a:srgbClr val="000000"/>
                    </a:solidFill>
                    <a:latin typeface="Arial Alx Win95"/>
                  </a:rPr>
                  <a:t>Atklātā neklātienes skola</a:t>
                </a:r>
                <a:endParaRPr lang="en-GB" altLang="lv-LV" sz="1000">
                  <a:solidFill>
                    <a:srgbClr val="000000"/>
                  </a:solidFill>
                  <a:latin typeface="Arial Alx Win95"/>
                </a:endParaRPr>
              </a:p>
            </p:txBody>
          </p:sp>
        </p:grpSp>
        <p:grpSp>
          <p:nvGrpSpPr>
            <p:cNvPr id="15" name="Group 24">
              <a:extLst>
                <a:ext uri="{FF2B5EF4-FFF2-40B4-BE49-F238E27FC236}">
                  <a16:creationId xmlns:a16="http://schemas.microsoft.com/office/drawing/2014/main" id="{0311E352-5202-4CD3-AE25-113E5466024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16" y="10315"/>
              <a:ext cx="2483" cy="1484"/>
              <a:chOff x="387" y="4957"/>
              <a:chExt cx="863" cy="614"/>
            </a:xfrm>
          </p:grpSpPr>
          <p:sp>
            <p:nvSpPr>
              <p:cNvPr id="23" name="AutoShape 25">
                <a:extLst>
                  <a:ext uri="{FF2B5EF4-FFF2-40B4-BE49-F238E27FC236}">
                    <a16:creationId xmlns:a16="http://schemas.microsoft.com/office/drawing/2014/main" id="{AF825544-8114-43B7-8E71-1AFD99887F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3" y="4957"/>
                <a:ext cx="837" cy="614"/>
              </a:xfrm>
              <a:prstGeom prst="roundRect">
                <a:avLst>
                  <a:gd name="adj" fmla="val 12495"/>
                </a:avLst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969696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lv-LV"/>
              </a:p>
            </p:txBody>
          </p:sp>
          <p:sp>
            <p:nvSpPr>
              <p:cNvPr id="24" name="Rectangle 26">
                <a:extLst>
                  <a:ext uri="{FF2B5EF4-FFF2-40B4-BE49-F238E27FC236}">
                    <a16:creationId xmlns:a16="http://schemas.microsoft.com/office/drawing/2014/main" id="{C155C3B7-BCFC-41EF-B170-F5ECEAC5D1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7" y="4958"/>
                <a:ext cx="863" cy="42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969696"/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>
                <a:spAutoFit/>
              </a:bodyPr>
              <a:lstStyle/>
              <a:p>
                <a:r>
                  <a:rPr lang="en-GB" altLang="lv-LV" sz="1200" b="1">
                    <a:solidFill>
                      <a:srgbClr val="000000"/>
                    </a:solidFill>
                    <a:latin typeface="Arial Alx Win95"/>
                  </a:rPr>
                  <a:t>Modernā tehnoloģija un metodika skolā un augstskolā</a:t>
                </a:r>
                <a:endParaRPr lang="en-GB" altLang="lv-LV" sz="1000">
                  <a:solidFill>
                    <a:srgbClr val="000000"/>
                  </a:solidFill>
                  <a:latin typeface="Arial Alx Win95"/>
                </a:endParaRPr>
              </a:p>
            </p:txBody>
          </p:sp>
        </p:grpSp>
        <p:grpSp>
          <p:nvGrpSpPr>
            <p:cNvPr id="16" name="Group 27">
              <a:extLst>
                <a:ext uri="{FF2B5EF4-FFF2-40B4-BE49-F238E27FC236}">
                  <a16:creationId xmlns:a16="http://schemas.microsoft.com/office/drawing/2014/main" id="{35CFD70C-DA79-429A-A855-D15D81FC09E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37" y="4044"/>
              <a:ext cx="1997" cy="1270"/>
              <a:chOff x="985" y="2681"/>
              <a:chExt cx="694" cy="461"/>
            </a:xfrm>
          </p:grpSpPr>
          <p:sp>
            <p:nvSpPr>
              <p:cNvPr id="21" name="AutoShape 28">
                <a:extLst>
                  <a:ext uri="{FF2B5EF4-FFF2-40B4-BE49-F238E27FC236}">
                    <a16:creationId xmlns:a16="http://schemas.microsoft.com/office/drawing/2014/main" id="{A03332B8-7091-49AF-BDEF-F833B5E294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92" y="2681"/>
                <a:ext cx="683" cy="461"/>
              </a:xfrm>
              <a:prstGeom prst="roundRect">
                <a:avLst>
                  <a:gd name="adj" fmla="val 12495"/>
                </a:avLst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969696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lv-LV"/>
              </a:p>
            </p:txBody>
          </p:sp>
          <p:sp>
            <p:nvSpPr>
              <p:cNvPr id="22" name="Rectangle 29">
                <a:extLst>
                  <a:ext uri="{FF2B5EF4-FFF2-40B4-BE49-F238E27FC236}">
                    <a16:creationId xmlns:a16="http://schemas.microsoft.com/office/drawing/2014/main" id="{74CAE7A6-16E2-4F18-AE1C-4D53029B1F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85" y="2683"/>
                <a:ext cx="694" cy="26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969696"/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>
                <a:spAutoFit/>
              </a:bodyPr>
              <a:lstStyle/>
              <a:p>
                <a:endParaRPr lang="en-GB" altLang="lv-LV" sz="1200" b="1">
                  <a:solidFill>
                    <a:srgbClr val="000000"/>
                  </a:solidFill>
                  <a:latin typeface="Arial Alx Win95"/>
                </a:endParaRPr>
              </a:p>
              <a:p>
                <a:r>
                  <a:rPr lang="en-GB" altLang="lv-LV" sz="1200" b="1">
                    <a:solidFill>
                      <a:srgbClr val="000000"/>
                    </a:solidFill>
                    <a:latin typeface="Arial Alx Win95"/>
                  </a:rPr>
                  <a:t>Neklātiene </a:t>
                </a:r>
                <a:endParaRPr lang="en-GB" altLang="lv-LV" sz="1000">
                  <a:solidFill>
                    <a:srgbClr val="000000"/>
                  </a:solidFill>
                  <a:latin typeface="Arial Alx Win95"/>
                </a:endParaRPr>
              </a:p>
            </p:txBody>
          </p:sp>
        </p:grpSp>
        <p:grpSp>
          <p:nvGrpSpPr>
            <p:cNvPr id="17" name="Group 30">
              <a:extLst>
                <a:ext uri="{FF2B5EF4-FFF2-40B4-BE49-F238E27FC236}">
                  <a16:creationId xmlns:a16="http://schemas.microsoft.com/office/drawing/2014/main" id="{C39BC97E-333C-448C-8BAF-CF83C1C3AAB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53" y="6327"/>
              <a:ext cx="2989" cy="1235"/>
              <a:chOff x="429" y="3502"/>
              <a:chExt cx="1039" cy="448"/>
            </a:xfrm>
          </p:grpSpPr>
          <p:sp>
            <p:nvSpPr>
              <p:cNvPr id="19" name="AutoShape 31">
                <a:extLst>
                  <a:ext uri="{FF2B5EF4-FFF2-40B4-BE49-F238E27FC236}">
                    <a16:creationId xmlns:a16="http://schemas.microsoft.com/office/drawing/2014/main" id="{07135F48-03A6-42EC-9D42-A1FA7C44B9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7" y="3509"/>
                <a:ext cx="932" cy="441"/>
              </a:xfrm>
              <a:prstGeom prst="roundRect">
                <a:avLst>
                  <a:gd name="adj" fmla="val 12495"/>
                </a:avLst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969696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lv-LV"/>
              </a:p>
            </p:txBody>
          </p:sp>
          <p:sp>
            <p:nvSpPr>
              <p:cNvPr id="20" name="Rectangle 32">
                <a:extLst>
                  <a:ext uri="{FF2B5EF4-FFF2-40B4-BE49-F238E27FC236}">
                    <a16:creationId xmlns:a16="http://schemas.microsoft.com/office/drawing/2014/main" id="{FC21688E-6C63-4B21-844F-86C30EC5E1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9" y="3502"/>
                <a:ext cx="1039" cy="2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969696"/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>
                <a:spAutoFit/>
              </a:bodyPr>
              <a:lstStyle/>
              <a:p>
                <a:r>
                  <a:rPr lang="en-GB" altLang="lv-LV" sz="1200" b="1">
                    <a:solidFill>
                      <a:srgbClr val="000000"/>
                    </a:solidFill>
                    <a:latin typeface="Arial Alx Win95"/>
                  </a:rPr>
                  <a:t>Videokonferences skolai un augstskolai </a:t>
                </a:r>
              </a:p>
            </p:txBody>
          </p:sp>
        </p:grpSp>
        <p:sp>
          <p:nvSpPr>
            <p:cNvPr id="18" name="Rectangle 33">
              <a:extLst>
                <a:ext uri="{FF2B5EF4-FFF2-40B4-BE49-F238E27FC236}">
                  <a16:creationId xmlns:a16="http://schemas.microsoft.com/office/drawing/2014/main" id="{507A0F32-51AF-46C4-A250-30A86F410F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32" y="9312"/>
              <a:ext cx="2852" cy="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969696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 algn="l"/>
              <a:endParaRPr lang="en-GB" altLang="lv-LV" sz="1000"/>
            </a:p>
          </p:txBody>
        </p:sp>
      </p:grpSp>
    </p:spTree>
    <p:extLst>
      <p:ext uri="{BB962C8B-B14F-4D97-AF65-F5344CB8AC3E}">
        <p14:creationId xmlns:p14="http://schemas.microsoft.com/office/powerpoint/2010/main" val="23513837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numura vietturis 1">
            <a:extLst>
              <a:ext uri="{FF2B5EF4-FFF2-40B4-BE49-F238E27FC236}">
                <a16:creationId xmlns:a16="http://schemas.microsoft.com/office/drawing/2014/main" id="{6F00689F-59E3-4498-8D46-7783027ED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211C14-DBFE-4749-A32C-5BAFE36B542C}" type="slidenum">
              <a:rPr lang="lv-LV" altLang="lv-LV" smtClean="0"/>
              <a:pPr>
                <a:defRPr/>
              </a:pPr>
              <a:t>16</a:t>
            </a:fld>
            <a:endParaRPr lang="lv-LV" altLang="lv-LV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E4C6C94-1547-4D13-8052-98424DBF0442}"/>
              </a:ext>
            </a:extLst>
          </p:cNvPr>
          <p:cNvGrpSpPr>
            <a:grpSpLocks/>
          </p:cNvGrpSpPr>
          <p:nvPr/>
        </p:nvGrpSpPr>
        <p:grpSpPr bwMode="auto">
          <a:xfrm>
            <a:off x="731312" y="685800"/>
            <a:ext cx="7606238" cy="5181600"/>
            <a:chOff x="1367" y="3821"/>
            <a:chExt cx="10603" cy="8229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D96A043E-1CB1-4FC2-B5DA-4CA6969786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3" y="3821"/>
              <a:ext cx="5392" cy="5202"/>
            </a:xfrm>
            <a:prstGeom prst="ellipse">
              <a:avLst/>
            </a:prstGeom>
            <a:solidFill>
              <a:srgbClr val="F0F0F0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969696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lv-LV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F39117A1-551D-4252-A8F6-18CBFD56D7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75" y="6670"/>
              <a:ext cx="5392" cy="5380"/>
            </a:xfrm>
            <a:prstGeom prst="ellipse">
              <a:avLst/>
            </a:prstGeom>
            <a:solidFill>
              <a:srgbClr val="F0F0F0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969696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lv-LV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57693C34-7E33-4192-BA94-6087D0A444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40" y="6703"/>
              <a:ext cx="5398" cy="5211"/>
            </a:xfrm>
            <a:prstGeom prst="ellipse">
              <a:avLst/>
            </a:prstGeom>
            <a:solidFill>
              <a:srgbClr val="F0F0F0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969696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lv-LV"/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A1E86518-64FA-4741-9DB0-B84E00B0E89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14" y="6670"/>
              <a:ext cx="5271" cy="4863"/>
              <a:chOff x="1255" y="3634"/>
              <a:chExt cx="1832" cy="1765"/>
            </a:xfrm>
          </p:grpSpPr>
          <p:sp>
            <p:nvSpPr>
              <p:cNvPr id="31" name="Freeform 7">
                <a:extLst>
                  <a:ext uri="{FF2B5EF4-FFF2-40B4-BE49-F238E27FC236}">
                    <a16:creationId xmlns:a16="http://schemas.microsoft.com/office/drawing/2014/main" id="{25E086BE-637D-4367-91F5-ECCCDF25C0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34" y="3770"/>
                <a:ext cx="876" cy="723"/>
              </a:xfrm>
              <a:custGeom>
                <a:avLst/>
                <a:gdLst>
                  <a:gd name="T0" fmla="*/ 445 w 876"/>
                  <a:gd name="T1" fmla="*/ 0 h 723"/>
                  <a:gd name="T2" fmla="*/ 420 w 876"/>
                  <a:gd name="T3" fmla="*/ 15 h 723"/>
                  <a:gd name="T4" fmla="*/ 392 w 876"/>
                  <a:gd name="T5" fmla="*/ 35 h 723"/>
                  <a:gd name="T6" fmla="*/ 361 w 876"/>
                  <a:gd name="T7" fmla="*/ 57 h 723"/>
                  <a:gd name="T8" fmla="*/ 334 w 876"/>
                  <a:gd name="T9" fmla="*/ 77 h 723"/>
                  <a:gd name="T10" fmla="*/ 308 w 876"/>
                  <a:gd name="T11" fmla="*/ 100 h 723"/>
                  <a:gd name="T12" fmla="*/ 287 w 876"/>
                  <a:gd name="T13" fmla="*/ 120 h 723"/>
                  <a:gd name="T14" fmla="*/ 260 w 876"/>
                  <a:gd name="T15" fmla="*/ 145 h 723"/>
                  <a:gd name="T16" fmla="*/ 237 w 876"/>
                  <a:gd name="T17" fmla="*/ 167 h 723"/>
                  <a:gd name="T18" fmla="*/ 209 w 876"/>
                  <a:gd name="T19" fmla="*/ 200 h 723"/>
                  <a:gd name="T20" fmla="*/ 184 w 876"/>
                  <a:gd name="T21" fmla="*/ 230 h 723"/>
                  <a:gd name="T22" fmla="*/ 161 w 876"/>
                  <a:gd name="T23" fmla="*/ 257 h 723"/>
                  <a:gd name="T24" fmla="*/ 135 w 876"/>
                  <a:gd name="T25" fmla="*/ 293 h 723"/>
                  <a:gd name="T26" fmla="*/ 114 w 876"/>
                  <a:gd name="T27" fmla="*/ 324 h 723"/>
                  <a:gd name="T28" fmla="*/ 96 w 876"/>
                  <a:gd name="T29" fmla="*/ 356 h 723"/>
                  <a:gd name="T30" fmla="*/ 76 w 876"/>
                  <a:gd name="T31" fmla="*/ 391 h 723"/>
                  <a:gd name="T32" fmla="*/ 59 w 876"/>
                  <a:gd name="T33" fmla="*/ 425 h 723"/>
                  <a:gd name="T34" fmla="*/ 41 w 876"/>
                  <a:gd name="T35" fmla="*/ 468 h 723"/>
                  <a:gd name="T36" fmla="*/ 27 w 876"/>
                  <a:gd name="T37" fmla="*/ 510 h 723"/>
                  <a:gd name="T38" fmla="*/ 14 w 876"/>
                  <a:gd name="T39" fmla="*/ 550 h 723"/>
                  <a:gd name="T40" fmla="*/ 7 w 876"/>
                  <a:gd name="T41" fmla="*/ 583 h 723"/>
                  <a:gd name="T42" fmla="*/ 0 w 876"/>
                  <a:gd name="T43" fmla="*/ 610 h 723"/>
                  <a:gd name="T44" fmla="*/ 31 w 876"/>
                  <a:gd name="T45" fmla="*/ 630 h 723"/>
                  <a:gd name="T46" fmla="*/ 69 w 876"/>
                  <a:gd name="T47" fmla="*/ 645 h 723"/>
                  <a:gd name="T48" fmla="*/ 112 w 876"/>
                  <a:gd name="T49" fmla="*/ 662 h 723"/>
                  <a:gd name="T50" fmla="*/ 160 w 876"/>
                  <a:gd name="T51" fmla="*/ 678 h 723"/>
                  <a:gd name="T52" fmla="*/ 214 w 876"/>
                  <a:gd name="T53" fmla="*/ 694 h 723"/>
                  <a:gd name="T54" fmla="*/ 267 w 876"/>
                  <a:gd name="T55" fmla="*/ 706 h 723"/>
                  <a:gd name="T56" fmla="*/ 309 w 876"/>
                  <a:gd name="T57" fmla="*/ 713 h 723"/>
                  <a:gd name="T58" fmla="*/ 354 w 876"/>
                  <a:gd name="T59" fmla="*/ 718 h 723"/>
                  <a:gd name="T60" fmla="*/ 399 w 876"/>
                  <a:gd name="T61" fmla="*/ 721 h 723"/>
                  <a:gd name="T62" fmla="*/ 438 w 876"/>
                  <a:gd name="T63" fmla="*/ 722 h 723"/>
                  <a:gd name="T64" fmla="*/ 488 w 876"/>
                  <a:gd name="T65" fmla="*/ 721 h 723"/>
                  <a:gd name="T66" fmla="*/ 540 w 876"/>
                  <a:gd name="T67" fmla="*/ 714 h 723"/>
                  <a:gd name="T68" fmla="*/ 597 w 876"/>
                  <a:gd name="T69" fmla="*/ 707 h 723"/>
                  <a:gd name="T70" fmla="*/ 646 w 876"/>
                  <a:gd name="T71" fmla="*/ 697 h 723"/>
                  <a:gd name="T72" fmla="*/ 687 w 876"/>
                  <a:gd name="T73" fmla="*/ 687 h 723"/>
                  <a:gd name="T74" fmla="*/ 730 w 876"/>
                  <a:gd name="T75" fmla="*/ 673 h 723"/>
                  <a:gd name="T76" fmla="*/ 761 w 876"/>
                  <a:gd name="T77" fmla="*/ 661 h 723"/>
                  <a:gd name="T78" fmla="*/ 794 w 876"/>
                  <a:gd name="T79" fmla="*/ 648 h 723"/>
                  <a:gd name="T80" fmla="*/ 825 w 876"/>
                  <a:gd name="T81" fmla="*/ 636 h 723"/>
                  <a:gd name="T82" fmla="*/ 859 w 876"/>
                  <a:gd name="T83" fmla="*/ 619 h 723"/>
                  <a:gd name="T84" fmla="*/ 875 w 876"/>
                  <a:gd name="T85" fmla="*/ 609 h 723"/>
                  <a:gd name="T86" fmla="*/ 870 w 876"/>
                  <a:gd name="T87" fmla="*/ 574 h 723"/>
                  <a:gd name="T88" fmla="*/ 860 w 876"/>
                  <a:gd name="T89" fmla="*/ 539 h 723"/>
                  <a:gd name="T90" fmla="*/ 849 w 876"/>
                  <a:gd name="T91" fmla="*/ 503 h 723"/>
                  <a:gd name="T92" fmla="*/ 831 w 876"/>
                  <a:gd name="T93" fmla="*/ 455 h 723"/>
                  <a:gd name="T94" fmla="*/ 807 w 876"/>
                  <a:gd name="T95" fmla="*/ 406 h 723"/>
                  <a:gd name="T96" fmla="*/ 779 w 876"/>
                  <a:gd name="T97" fmla="*/ 353 h 723"/>
                  <a:gd name="T98" fmla="*/ 755 w 876"/>
                  <a:gd name="T99" fmla="*/ 316 h 723"/>
                  <a:gd name="T100" fmla="*/ 730 w 876"/>
                  <a:gd name="T101" fmla="*/ 275 h 723"/>
                  <a:gd name="T102" fmla="*/ 709 w 876"/>
                  <a:gd name="T103" fmla="*/ 244 h 723"/>
                  <a:gd name="T104" fmla="*/ 677 w 876"/>
                  <a:gd name="T105" fmla="*/ 204 h 723"/>
                  <a:gd name="T106" fmla="*/ 652 w 876"/>
                  <a:gd name="T107" fmla="*/ 173 h 723"/>
                  <a:gd name="T108" fmla="*/ 624 w 876"/>
                  <a:gd name="T109" fmla="*/ 145 h 723"/>
                  <a:gd name="T110" fmla="*/ 586 w 876"/>
                  <a:gd name="T111" fmla="*/ 109 h 723"/>
                  <a:gd name="T112" fmla="*/ 559 w 876"/>
                  <a:gd name="T113" fmla="*/ 85 h 723"/>
                  <a:gd name="T114" fmla="*/ 527 w 876"/>
                  <a:gd name="T115" fmla="*/ 58 h 723"/>
                  <a:gd name="T116" fmla="*/ 487 w 876"/>
                  <a:gd name="T117" fmla="*/ 28 h 723"/>
                  <a:gd name="T118" fmla="*/ 445 w 876"/>
                  <a:gd name="T119" fmla="*/ 0 h 7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876" h="723">
                    <a:moveTo>
                      <a:pt x="445" y="0"/>
                    </a:moveTo>
                    <a:lnTo>
                      <a:pt x="420" y="15"/>
                    </a:lnTo>
                    <a:lnTo>
                      <a:pt x="392" y="35"/>
                    </a:lnTo>
                    <a:lnTo>
                      <a:pt x="361" y="57"/>
                    </a:lnTo>
                    <a:lnTo>
                      <a:pt x="334" y="77"/>
                    </a:lnTo>
                    <a:lnTo>
                      <a:pt x="308" y="100"/>
                    </a:lnTo>
                    <a:lnTo>
                      <a:pt x="287" y="120"/>
                    </a:lnTo>
                    <a:lnTo>
                      <a:pt x="260" y="145"/>
                    </a:lnTo>
                    <a:lnTo>
                      <a:pt x="237" y="167"/>
                    </a:lnTo>
                    <a:lnTo>
                      <a:pt x="209" y="200"/>
                    </a:lnTo>
                    <a:lnTo>
                      <a:pt x="184" y="230"/>
                    </a:lnTo>
                    <a:lnTo>
                      <a:pt x="161" y="257"/>
                    </a:lnTo>
                    <a:lnTo>
                      <a:pt x="135" y="293"/>
                    </a:lnTo>
                    <a:lnTo>
                      <a:pt x="114" y="324"/>
                    </a:lnTo>
                    <a:lnTo>
                      <a:pt x="96" y="356"/>
                    </a:lnTo>
                    <a:lnTo>
                      <a:pt x="76" y="391"/>
                    </a:lnTo>
                    <a:lnTo>
                      <a:pt x="59" y="425"/>
                    </a:lnTo>
                    <a:lnTo>
                      <a:pt x="41" y="468"/>
                    </a:lnTo>
                    <a:lnTo>
                      <a:pt x="27" y="510"/>
                    </a:lnTo>
                    <a:lnTo>
                      <a:pt x="14" y="550"/>
                    </a:lnTo>
                    <a:lnTo>
                      <a:pt x="7" y="583"/>
                    </a:lnTo>
                    <a:lnTo>
                      <a:pt x="0" y="610"/>
                    </a:lnTo>
                    <a:lnTo>
                      <a:pt x="31" y="630"/>
                    </a:lnTo>
                    <a:lnTo>
                      <a:pt x="69" y="645"/>
                    </a:lnTo>
                    <a:lnTo>
                      <a:pt x="112" y="662"/>
                    </a:lnTo>
                    <a:lnTo>
                      <a:pt x="160" y="678"/>
                    </a:lnTo>
                    <a:lnTo>
                      <a:pt x="214" y="694"/>
                    </a:lnTo>
                    <a:lnTo>
                      <a:pt x="267" y="706"/>
                    </a:lnTo>
                    <a:lnTo>
                      <a:pt x="309" y="713"/>
                    </a:lnTo>
                    <a:lnTo>
                      <a:pt x="354" y="718"/>
                    </a:lnTo>
                    <a:lnTo>
                      <a:pt x="399" y="721"/>
                    </a:lnTo>
                    <a:lnTo>
                      <a:pt x="438" y="722"/>
                    </a:lnTo>
                    <a:lnTo>
                      <a:pt x="488" y="721"/>
                    </a:lnTo>
                    <a:lnTo>
                      <a:pt x="540" y="714"/>
                    </a:lnTo>
                    <a:lnTo>
                      <a:pt x="597" y="707"/>
                    </a:lnTo>
                    <a:lnTo>
                      <a:pt x="646" y="697"/>
                    </a:lnTo>
                    <a:lnTo>
                      <a:pt x="687" y="687"/>
                    </a:lnTo>
                    <a:lnTo>
                      <a:pt x="730" y="673"/>
                    </a:lnTo>
                    <a:lnTo>
                      <a:pt x="761" y="661"/>
                    </a:lnTo>
                    <a:lnTo>
                      <a:pt x="794" y="648"/>
                    </a:lnTo>
                    <a:lnTo>
                      <a:pt x="825" y="636"/>
                    </a:lnTo>
                    <a:lnTo>
                      <a:pt x="859" y="619"/>
                    </a:lnTo>
                    <a:lnTo>
                      <a:pt x="875" y="609"/>
                    </a:lnTo>
                    <a:lnTo>
                      <a:pt x="870" y="574"/>
                    </a:lnTo>
                    <a:lnTo>
                      <a:pt x="860" y="539"/>
                    </a:lnTo>
                    <a:lnTo>
                      <a:pt x="849" y="503"/>
                    </a:lnTo>
                    <a:lnTo>
                      <a:pt x="831" y="455"/>
                    </a:lnTo>
                    <a:lnTo>
                      <a:pt x="807" y="406"/>
                    </a:lnTo>
                    <a:lnTo>
                      <a:pt x="779" y="353"/>
                    </a:lnTo>
                    <a:lnTo>
                      <a:pt x="755" y="316"/>
                    </a:lnTo>
                    <a:lnTo>
                      <a:pt x="730" y="275"/>
                    </a:lnTo>
                    <a:lnTo>
                      <a:pt x="709" y="244"/>
                    </a:lnTo>
                    <a:lnTo>
                      <a:pt x="677" y="204"/>
                    </a:lnTo>
                    <a:lnTo>
                      <a:pt x="652" y="173"/>
                    </a:lnTo>
                    <a:lnTo>
                      <a:pt x="624" y="145"/>
                    </a:lnTo>
                    <a:lnTo>
                      <a:pt x="586" y="109"/>
                    </a:lnTo>
                    <a:lnTo>
                      <a:pt x="559" y="85"/>
                    </a:lnTo>
                    <a:lnTo>
                      <a:pt x="527" y="58"/>
                    </a:lnTo>
                    <a:lnTo>
                      <a:pt x="487" y="28"/>
                    </a:lnTo>
                    <a:lnTo>
                      <a:pt x="445" y="0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969696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lv-LV"/>
              </a:p>
            </p:txBody>
          </p:sp>
          <p:sp>
            <p:nvSpPr>
              <p:cNvPr id="32" name="Freeform 8">
                <a:extLst>
                  <a:ext uri="{FF2B5EF4-FFF2-40B4-BE49-F238E27FC236}">
                    <a16:creationId xmlns:a16="http://schemas.microsoft.com/office/drawing/2014/main" id="{F2759C00-C406-4DA6-89D4-CA7D88BD2C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55" y="3634"/>
                <a:ext cx="929" cy="749"/>
              </a:xfrm>
              <a:custGeom>
                <a:avLst/>
                <a:gdLst>
                  <a:gd name="T0" fmla="*/ 21 w 929"/>
                  <a:gd name="T1" fmla="*/ 98 h 749"/>
                  <a:gd name="T2" fmla="*/ 98 w 929"/>
                  <a:gd name="T3" fmla="*/ 64 h 749"/>
                  <a:gd name="T4" fmla="*/ 164 w 929"/>
                  <a:gd name="T5" fmla="*/ 39 h 749"/>
                  <a:gd name="T6" fmla="*/ 246 w 929"/>
                  <a:gd name="T7" fmla="*/ 20 h 749"/>
                  <a:gd name="T8" fmla="*/ 322 w 929"/>
                  <a:gd name="T9" fmla="*/ 7 h 749"/>
                  <a:gd name="T10" fmla="*/ 396 w 929"/>
                  <a:gd name="T11" fmla="*/ 0 h 749"/>
                  <a:gd name="T12" fmla="*/ 475 w 929"/>
                  <a:gd name="T13" fmla="*/ 0 h 749"/>
                  <a:gd name="T14" fmla="*/ 565 w 929"/>
                  <a:gd name="T15" fmla="*/ 8 h 749"/>
                  <a:gd name="T16" fmla="*/ 636 w 929"/>
                  <a:gd name="T17" fmla="*/ 21 h 749"/>
                  <a:gd name="T18" fmla="*/ 713 w 929"/>
                  <a:gd name="T19" fmla="*/ 41 h 749"/>
                  <a:gd name="T20" fmla="*/ 787 w 929"/>
                  <a:gd name="T21" fmla="*/ 70 h 749"/>
                  <a:gd name="T22" fmla="*/ 864 w 929"/>
                  <a:gd name="T23" fmla="*/ 102 h 749"/>
                  <a:gd name="T24" fmla="*/ 928 w 929"/>
                  <a:gd name="T25" fmla="*/ 136 h 749"/>
                  <a:gd name="T26" fmla="*/ 878 w 929"/>
                  <a:gd name="T27" fmla="*/ 166 h 749"/>
                  <a:gd name="T28" fmla="*/ 830 w 929"/>
                  <a:gd name="T29" fmla="*/ 201 h 749"/>
                  <a:gd name="T30" fmla="*/ 788 w 929"/>
                  <a:gd name="T31" fmla="*/ 238 h 749"/>
                  <a:gd name="T32" fmla="*/ 745 w 929"/>
                  <a:gd name="T33" fmla="*/ 278 h 749"/>
                  <a:gd name="T34" fmla="*/ 695 w 929"/>
                  <a:gd name="T35" fmla="*/ 329 h 749"/>
                  <a:gd name="T36" fmla="*/ 660 w 929"/>
                  <a:gd name="T37" fmla="*/ 369 h 749"/>
                  <a:gd name="T38" fmla="*/ 619 w 929"/>
                  <a:gd name="T39" fmla="*/ 424 h 749"/>
                  <a:gd name="T40" fmla="*/ 575 w 929"/>
                  <a:gd name="T41" fmla="*/ 495 h 749"/>
                  <a:gd name="T42" fmla="*/ 541 w 929"/>
                  <a:gd name="T43" fmla="*/ 556 h 749"/>
                  <a:gd name="T44" fmla="*/ 509 w 929"/>
                  <a:gd name="T45" fmla="*/ 640 h 749"/>
                  <a:gd name="T46" fmla="*/ 491 w 929"/>
                  <a:gd name="T47" fmla="*/ 696 h 749"/>
                  <a:gd name="T48" fmla="*/ 481 w 929"/>
                  <a:gd name="T49" fmla="*/ 748 h 749"/>
                  <a:gd name="T50" fmla="*/ 424 w 929"/>
                  <a:gd name="T51" fmla="*/ 716 h 749"/>
                  <a:gd name="T52" fmla="*/ 370 w 929"/>
                  <a:gd name="T53" fmla="*/ 679 h 749"/>
                  <a:gd name="T54" fmla="*/ 305 w 929"/>
                  <a:gd name="T55" fmla="*/ 632 h 749"/>
                  <a:gd name="T56" fmla="*/ 235 w 929"/>
                  <a:gd name="T57" fmla="*/ 568 h 749"/>
                  <a:gd name="T58" fmla="*/ 186 w 929"/>
                  <a:gd name="T59" fmla="*/ 510 h 749"/>
                  <a:gd name="T60" fmla="*/ 138 w 929"/>
                  <a:gd name="T61" fmla="*/ 446 h 749"/>
                  <a:gd name="T62" fmla="*/ 95 w 929"/>
                  <a:gd name="T63" fmla="*/ 375 h 749"/>
                  <a:gd name="T64" fmla="*/ 56 w 929"/>
                  <a:gd name="T65" fmla="*/ 296 h 749"/>
                  <a:gd name="T66" fmla="*/ 28 w 929"/>
                  <a:gd name="T67" fmla="*/ 224 h 749"/>
                  <a:gd name="T68" fmla="*/ 9 w 929"/>
                  <a:gd name="T69" fmla="*/ 159 h 749"/>
                  <a:gd name="T70" fmla="*/ 0 w 929"/>
                  <a:gd name="T71" fmla="*/ 105 h 7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929" h="749">
                    <a:moveTo>
                      <a:pt x="3" y="108"/>
                    </a:moveTo>
                    <a:lnTo>
                      <a:pt x="21" y="98"/>
                    </a:lnTo>
                    <a:lnTo>
                      <a:pt x="59" y="78"/>
                    </a:lnTo>
                    <a:lnTo>
                      <a:pt x="98" y="64"/>
                    </a:lnTo>
                    <a:lnTo>
                      <a:pt x="126" y="52"/>
                    </a:lnTo>
                    <a:lnTo>
                      <a:pt x="164" y="39"/>
                    </a:lnTo>
                    <a:lnTo>
                      <a:pt x="207" y="28"/>
                    </a:lnTo>
                    <a:lnTo>
                      <a:pt x="246" y="20"/>
                    </a:lnTo>
                    <a:lnTo>
                      <a:pt x="285" y="13"/>
                    </a:lnTo>
                    <a:lnTo>
                      <a:pt x="322" y="7"/>
                    </a:lnTo>
                    <a:lnTo>
                      <a:pt x="358" y="4"/>
                    </a:lnTo>
                    <a:lnTo>
                      <a:pt x="396" y="0"/>
                    </a:lnTo>
                    <a:lnTo>
                      <a:pt x="436" y="0"/>
                    </a:lnTo>
                    <a:lnTo>
                      <a:pt x="475" y="0"/>
                    </a:lnTo>
                    <a:lnTo>
                      <a:pt x="519" y="4"/>
                    </a:lnTo>
                    <a:lnTo>
                      <a:pt x="565" y="8"/>
                    </a:lnTo>
                    <a:lnTo>
                      <a:pt x="600" y="14"/>
                    </a:lnTo>
                    <a:lnTo>
                      <a:pt x="636" y="21"/>
                    </a:lnTo>
                    <a:lnTo>
                      <a:pt x="675" y="31"/>
                    </a:lnTo>
                    <a:lnTo>
                      <a:pt x="713" y="41"/>
                    </a:lnTo>
                    <a:lnTo>
                      <a:pt x="748" y="53"/>
                    </a:lnTo>
                    <a:lnTo>
                      <a:pt x="787" y="70"/>
                    </a:lnTo>
                    <a:lnTo>
                      <a:pt x="825" y="84"/>
                    </a:lnTo>
                    <a:lnTo>
                      <a:pt x="864" y="102"/>
                    </a:lnTo>
                    <a:lnTo>
                      <a:pt x="895" y="116"/>
                    </a:lnTo>
                    <a:lnTo>
                      <a:pt x="928" y="136"/>
                    </a:lnTo>
                    <a:lnTo>
                      <a:pt x="904" y="148"/>
                    </a:lnTo>
                    <a:lnTo>
                      <a:pt x="878" y="166"/>
                    </a:lnTo>
                    <a:lnTo>
                      <a:pt x="855" y="186"/>
                    </a:lnTo>
                    <a:lnTo>
                      <a:pt x="830" y="201"/>
                    </a:lnTo>
                    <a:lnTo>
                      <a:pt x="813" y="214"/>
                    </a:lnTo>
                    <a:lnTo>
                      <a:pt x="788" y="238"/>
                    </a:lnTo>
                    <a:lnTo>
                      <a:pt x="766" y="259"/>
                    </a:lnTo>
                    <a:lnTo>
                      <a:pt x="745" y="278"/>
                    </a:lnTo>
                    <a:lnTo>
                      <a:pt x="721" y="302"/>
                    </a:lnTo>
                    <a:lnTo>
                      <a:pt x="695" y="329"/>
                    </a:lnTo>
                    <a:lnTo>
                      <a:pt x="677" y="350"/>
                    </a:lnTo>
                    <a:lnTo>
                      <a:pt x="660" y="369"/>
                    </a:lnTo>
                    <a:lnTo>
                      <a:pt x="640" y="394"/>
                    </a:lnTo>
                    <a:lnTo>
                      <a:pt x="619" y="424"/>
                    </a:lnTo>
                    <a:lnTo>
                      <a:pt x="597" y="456"/>
                    </a:lnTo>
                    <a:lnTo>
                      <a:pt x="575" y="495"/>
                    </a:lnTo>
                    <a:lnTo>
                      <a:pt x="558" y="524"/>
                    </a:lnTo>
                    <a:lnTo>
                      <a:pt x="541" y="556"/>
                    </a:lnTo>
                    <a:lnTo>
                      <a:pt x="526" y="594"/>
                    </a:lnTo>
                    <a:lnTo>
                      <a:pt x="509" y="640"/>
                    </a:lnTo>
                    <a:lnTo>
                      <a:pt x="499" y="672"/>
                    </a:lnTo>
                    <a:lnTo>
                      <a:pt x="491" y="696"/>
                    </a:lnTo>
                    <a:lnTo>
                      <a:pt x="484" y="726"/>
                    </a:lnTo>
                    <a:lnTo>
                      <a:pt x="481" y="748"/>
                    </a:lnTo>
                    <a:lnTo>
                      <a:pt x="456" y="735"/>
                    </a:lnTo>
                    <a:lnTo>
                      <a:pt x="424" y="716"/>
                    </a:lnTo>
                    <a:lnTo>
                      <a:pt x="398" y="700"/>
                    </a:lnTo>
                    <a:lnTo>
                      <a:pt x="370" y="679"/>
                    </a:lnTo>
                    <a:lnTo>
                      <a:pt x="344" y="663"/>
                    </a:lnTo>
                    <a:lnTo>
                      <a:pt x="305" y="632"/>
                    </a:lnTo>
                    <a:lnTo>
                      <a:pt x="266" y="596"/>
                    </a:lnTo>
                    <a:lnTo>
                      <a:pt x="235" y="568"/>
                    </a:lnTo>
                    <a:lnTo>
                      <a:pt x="211" y="542"/>
                    </a:lnTo>
                    <a:lnTo>
                      <a:pt x="186" y="510"/>
                    </a:lnTo>
                    <a:lnTo>
                      <a:pt x="161" y="478"/>
                    </a:lnTo>
                    <a:lnTo>
                      <a:pt x="138" y="446"/>
                    </a:lnTo>
                    <a:lnTo>
                      <a:pt x="118" y="412"/>
                    </a:lnTo>
                    <a:lnTo>
                      <a:pt x="95" y="375"/>
                    </a:lnTo>
                    <a:lnTo>
                      <a:pt x="76" y="337"/>
                    </a:lnTo>
                    <a:lnTo>
                      <a:pt x="56" y="296"/>
                    </a:lnTo>
                    <a:lnTo>
                      <a:pt x="41" y="261"/>
                    </a:lnTo>
                    <a:lnTo>
                      <a:pt x="28" y="224"/>
                    </a:lnTo>
                    <a:lnTo>
                      <a:pt x="17" y="189"/>
                    </a:lnTo>
                    <a:lnTo>
                      <a:pt x="9" y="159"/>
                    </a:lnTo>
                    <a:lnTo>
                      <a:pt x="3" y="136"/>
                    </a:lnTo>
                    <a:lnTo>
                      <a:pt x="0" y="105"/>
                    </a:lnTo>
                    <a:lnTo>
                      <a:pt x="3" y="108"/>
                    </a:lnTo>
                  </a:path>
                </a:pathLst>
              </a:custGeom>
              <a:solidFill>
                <a:srgbClr val="B2B2B2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969696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lv-LV"/>
              </a:p>
            </p:txBody>
          </p:sp>
          <p:sp>
            <p:nvSpPr>
              <p:cNvPr id="33" name="Freeform 9">
                <a:extLst>
                  <a:ext uri="{FF2B5EF4-FFF2-40B4-BE49-F238E27FC236}">
                    <a16:creationId xmlns:a16="http://schemas.microsoft.com/office/drawing/2014/main" id="{8C418B2F-A015-4699-9A80-E6F80BD603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77" y="3636"/>
                <a:ext cx="910" cy="750"/>
              </a:xfrm>
              <a:custGeom>
                <a:avLst/>
                <a:gdLst>
                  <a:gd name="T0" fmla="*/ 909 w 910"/>
                  <a:gd name="T1" fmla="*/ 116 h 750"/>
                  <a:gd name="T2" fmla="*/ 849 w 910"/>
                  <a:gd name="T3" fmla="*/ 78 h 750"/>
                  <a:gd name="T4" fmla="*/ 776 w 910"/>
                  <a:gd name="T5" fmla="*/ 50 h 750"/>
                  <a:gd name="T6" fmla="*/ 701 w 910"/>
                  <a:gd name="T7" fmla="*/ 26 h 750"/>
                  <a:gd name="T8" fmla="*/ 624 w 910"/>
                  <a:gd name="T9" fmla="*/ 12 h 750"/>
                  <a:gd name="T10" fmla="*/ 555 w 910"/>
                  <a:gd name="T11" fmla="*/ 4 h 750"/>
                  <a:gd name="T12" fmla="*/ 476 w 910"/>
                  <a:gd name="T13" fmla="*/ 0 h 750"/>
                  <a:gd name="T14" fmla="*/ 393 w 910"/>
                  <a:gd name="T15" fmla="*/ 4 h 750"/>
                  <a:gd name="T16" fmla="*/ 309 w 910"/>
                  <a:gd name="T17" fmla="*/ 13 h 750"/>
                  <a:gd name="T18" fmla="*/ 235 w 910"/>
                  <a:gd name="T19" fmla="*/ 30 h 750"/>
                  <a:gd name="T20" fmla="*/ 158 w 910"/>
                  <a:gd name="T21" fmla="*/ 55 h 750"/>
                  <a:gd name="T22" fmla="*/ 76 w 910"/>
                  <a:gd name="T23" fmla="*/ 89 h 750"/>
                  <a:gd name="T24" fmla="*/ 14 w 910"/>
                  <a:gd name="T25" fmla="*/ 121 h 750"/>
                  <a:gd name="T26" fmla="*/ 20 w 910"/>
                  <a:gd name="T27" fmla="*/ 148 h 750"/>
                  <a:gd name="T28" fmla="*/ 58 w 910"/>
                  <a:gd name="T29" fmla="*/ 174 h 750"/>
                  <a:gd name="T30" fmla="*/ 93 w 910"/>
                  <a:gd name="T31" fmla="*/ 202 h 750"/>
                  <a:gd name="T32" fmla="*/ 143 w 910"/>
                  <a:gd name="T33" fmla="*/ 247 h 750"/>
                  <a:gd name="T34" fmla="*/ 195 w 910"/>
                  <a:gd name="T35" fmla="*/ 294 h 750"/>
                  <a:gd name="T36" fmla="*/ 235 w 910"/>
                  <a:gd name="T37" fmla="*/ 341 h 750"/>
                  <a:gd name="T38" fmla="*/ 273 w 910"/>
                  <a:gd name="T39" fmla="*/ 389 h 750"/>
                  <a:gd name="T40" fmla="*/ 315 w 910"/>
                  <a:gd name="T41" fmla="*/ 454 h 750"/>
                  <a:gd name="T42" fmla="*/ 354 w 910"/>
                  <a:gd name="T43" fmla="*/ 522 h 750"/>
                  <a:gd name="T44" fmla="*/ 388 w 910"/>
                  <a:gd name="T45" fmla="*/ 592 h 750"/>
                  <a:gd name="T46" fmla="*/ 414 w 910"/>
                  <a:gd name="T47" fmla="*/ 666 h 750"/>
                  <a:gd name="T48" fmla="*/ 428 w 910"/>
                  <a:gd name="T49" fmla="*/ 731 h 750"/>
                  <a:gd name="T50" fmla="*/ 459 w 910"/>
                  <a:gd name="T51" fmla="*/ 733 h 750"/>
                  <a:gd name="T52" fmla="*/ 516 w 910"/>
                  <a:gd name="T53" fmla="*/ 698 h 750"/>
                  <a:gd name="T54" fmla="*/ 571 w 910"/>
                  <a:gd name="T55" fmla="*/ 661 h 750"/>
                  <a:gd name="T56" fmla="*/ 649 w 910"/>
                  <a:gd name="T57" fmla="*/ 594 h 750"/>
                  <a:gd name="T58" fmla="*/ 702 w 910"/>
                  <a:gd name="T59" fmla="*/ 539 h 750"/>
                  <a:gd name="T60" fmla="*/ 751 w 910"/>
                  <a:gd name="T61" fmla="*/ 476 h 750"/>
                  <a:gd name="T62" fmla="*/ 796 w 910"/>
                  <a:gd name="T63" fmla="*/ 410 h 750"/>
                  <a:gd name="T64" fmla="*/ 838 w 910"/>
                  <a:gd name="T65" fmla="*/ 335 h 750"/>
                  <a:gd name="T66" fmla="*/ 873 w 910"/>
                  <a:gd name="T67" fmla="*/ 262 h 750"/>
                  <a:gd name="T68" fmla="*/ 896 w 910"/>
                  <a:gd name="T69" fmla="*/ 180 h 750"/>
                  <a:gd name="T70" fmla="*/ 909 w 910"/>
                  <a:gd name="T71" fmla="*/ 129 h 7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910" h="750">
                    <a:moveTo>
                      <a:pt x="909" y="129"/>
                    </a:moveTo>
                    <a:lnTo>
                      <a:pt x="909" y="116"/>
                    </a:lnTo>
                    <a:lnTo>
                      <a:pt x="880" y="96"/>
                    </a:lnTo>
                    <a:lnTo>
                      <a:pt x="849" y="78"/>
                    </a:lnTo>
                    <a:lnTo>
                      <a:pt x="814" y="62"/>
                    </a:lnTo>
                    <a:lnTo>
                      <a:pt x="776" y="50"/>
                    </a:lnTo>
                    <a:lnTo>
                      <a:pt x="738" y="37"/>
                    </a:lnTo>
                    <a:lnTo>
                      <a:pt x="701" y="26"/>
                    </a:lnTo>
                    <a:lnTo>
                      <a:pt x="660" y="18"/>
                    </a:lnTo>
                    <a:lnTo>
                      <a:pt x="624" y="12"/>
                    </a:lnTo>
                    <a:lnTo>
                      <a:pt x="589" y="6"/>
                    </a:lnTo>
                    <a:lnTo>
                      <a:pt x="555" y="4"/>
                    </a:lnTo>
                    <a:lnTo>
                      <a:pt x="519" y="2"/>
                    </a:lnTo>
                    <a:lnTo>
                      <a:pt x="476" y="0"/>
                    </a:lnTo>
                    <a:lnTo>
                      <a:pt x="435" y="2"/>
                    </a:lnTo>
                    <a:lnTo>
                      <a:pt x="393" y="4"/>
                    </a:lnTo>
                    <a:lnTo>
                      <a:pt x="355" y="6"/>
                    </a:lnTo>
                    <a:lnTo>
                      <a:pt x="309" y="13"/>
                    </a:lnTo>
                    <a:lnTo>
                      <a:pt x="273" y="22"/>
                    </a:lnTo>
                    <a:lnTo>
                      <a:pt x="235" y="30"/>
                    </a:lnTo>
                    <a:lnTo>
                      <a:pt x="198" y="41"/>
                    </a:lnTo>
                    <a:lnTo>
                      <a:pt x="158" y="55"/>
                    </a:lnTo>
                    <a:lnTo>
                      <a:pt x="116" y="71"/>
                    </a:lnTo>
                    <a:lnTo>
                      <a:pt x="76" y="89"/>
                    </a:lnTo>
                    <a:lnTo>
                      <a:pt x="47" y="103"/>
                    </a:lnTo>
                    <a:lnTo>
                      <a:pt x="14" y="121"/>
                    </a:lnTo>
                    <a:lnTo>
                      <a:pt x="0" y="135"/>
                    </a:lnTo>
                    <a:lnTo>
                      <a:pt x="20" y="148"/>
                    </a:lnTo>
                    <a:lnTo>
                      <a:pt x="40" y="162"/>
                    </a:lnTo>
                    <a:lnTo>
                      <a:pt x="58" y="174"/>
                    </a:lnTo>
                    <a:lnTo>
                      <a:pt x="76" y="188"/>
                    </a:lnTo>
                    <a:lnTo>
                      <a:pt x="93" y="202"/>
                    </a:lnTo>
                    <a:lnTo>
                      <a:pt x="123" y="227"/>
                    </a:lnTo>
                    <a:lnTo>
                      <a:pt x="143" y="247"/>
                    </a:lnTo>
                    <a:lnTo>
                      <a:pt x="168" y="268"/>
                    </a:lnTo>
                    <a:lnTo>
                      <a:pt x="195" y="294"/>
                    </a:lnTo>
                    <a:lnTo>
                      <a:pt x="216" y="315"/>
                    </a:lnTo>
                    <a:lnTo>
                      <a:pt x="235" y="341"/>
                    </a:lnTo>
                    <a:lnTo>
                      <a:pt x="256" y="366"/>
                    </a:lnTo>
                    <a:lnTo>
                      <a:pt x="273" y="389"/>
                    </a:lnTo>
                    <a:lnTo>
                      <a:pt x="293" y="419"/>
                    </a:lnTo>
                    <a:lnTo>
                      <a:pt x="315" y="454"/>
                    </a:lnTo>
                    <a:lnTo>
                      <a:pt x="337" y="493"/>
                    </a:lnTo>
                    <a:lnTo>
                      <a:pt x="354" y="522"/>
                    </a:lnTo>
                    <a:lnTo>
                      <a:pt x="369" y="554"/>
                    </a:lnTo>
                    <a:lnTo>
                      <a:pt x="388" y="592"/>
                    </a:lnTo>
                    <a:lnTo>
                      <a:pt x="402" y="631"/>
                    </a:lnTo>
                    <a:lnTo>
                      <a:pt x="414" y="666"/>
                    </a:lnTo>
                    <a:lnTo>
                      <a:pt x="425" y="701"/>
                    </a:lnTo>
                    <a:lnTo>
                      <a:pt x="428" y="731"/>
                    </a:lnTo>
                    <a:lnTo>
                      <a:pt x="430" y="749"/>
                    </a:lnTo>
                    <a:lnTo>
                      <a:pt x="459" y="733"/>
                    </a:lnTo>
                    <a:lnTo>
                      <a:pt x="491" y="714"/>
                    </a:lnTo>
                    <a:lnTo>
                      <a:pt x="516" y="698"/>
                    </a:lnTo>
                    <a:lnTo>
                      <a:pt x="544" y="677"/>
                    </a:lnTo>
                    <a:lnTo>
                      <a:pt x="571" y="661"/>
                    </a:lnTo>
                    <a:lnTo>
                      <a:pt x="610" y="630"/>
                    </a:lnTo>
                    <a:lnTo>
                      <a:pt x="649" y="594"/>
                    </a:lnTo>
                    <a:lnTo>
                      <a:pt x="680" y="566"/>
                    </a:lnTo>
                    <a:lnTo>
                      <a:pt x="702" y="539"/>
                    </a:lnTo>
                    <a:lnTo>
                      <a:pt x="727" y="508"/>
                    </a:lnTo>
                    <a:lnTo>
                      <a:pt x="751" y="476"/>
                    </a:lnTo>
                    <a:lnTo>
                      <a:pt x="775" y="444"/>
                    </a:lnTo>
                    <a:lnTo>
                      <a:pt x="796" y="410"/>
                    </a:lnTo>
                    <a:lnTo>
                      <a:pt x="818" y="373"/>
                    </a:lnTo>
                    <a:lnTo>
                      <a:pt x="838" y="335"/>
                    </a:lnTo>
                    <a:lnTo>
                      <a:pt x="857" y="296"/>
                    </a:lnTo>
                    <a:lnTo>
                      <a:pt x="873" y="262"/>
                    </a:lnTo>
                    <a:lnTo>
                      <a:pt x="885" y="222"/>
                    </a:lnTo>
                    <a:lnTo>
                      <a:pt x="896" y="180"/>
                    </a:lnTo>
                    <a:lnTo>
                      <a:pt x="909" y="128"/>
                    </a:lnTo>
                    <a:lnTo>
                      <a:pt x="909" y="129"/>
                    </a:lnTo>
                  </a:path>
                </a:pathLst>
              </a:custGeom>
              <a:solidFill>
                <a:srgbClr val="B2B2B2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969696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lv-LV"/>
              </a:p>
            </p:txBody>
          </p:sp>
          <p:sp>
            <p:nvSpPr>
              <p:cNvPr id="34" name="Freeform 10">
                <a:extLst>
                  <a:ext uri="{FF2B5EF4-FFF2-40B4-BE49-F238E27FC236}">
                    <a16:creationId xmlns:a16="http://schemas.microsoft.com/office/drawing/2014/main" id="{2F58C383-48F5-4AE8-959C-A4C8A3DD39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15" y="4380"/>
                <a:ext cx="915" cy="1019"/>
              </a:xfrm>
              <a:custGeom>
                <a:avLst/>
                <a:gdLst>
                  <a:gd name="T0" fmla="*/ 46 w 915"/>
                  <a:gd name="T1" fmla="*/ 19 h 1019"/>
                  <a:gd name="T2" fmla="*/ 99 w 915"/>
                  <a:gd name="T3" fmla="*/ 41 h 1019"/>
                  <a:gd name="T4" fmla="*/ 172 w 915"/>
                  <a:gd name="T5" fmla="*/ 66 h 1019"/>
                  <a:gd name="T6" fmla="*/ 247 w 915"/>
                  <a:gd name="T7" fmla="*/ 86 h 1019"/>
                  <a:gd name="T8" fmla="*/ 328 w 915"/>
                  <a:gd name="T9" fmla="*/ 103 h 1019"/>
                  <a:gd name="T10" fmla="*/ 425 w 915"/>
                  <a:gd name="T11" fmla="*/ 112 h 1019"/>
                  <a:gd name="T12" fmla="*/ 521 w 915"/>
                  <a:gd name="T13" fmla="*/ 112 h 1019"/>
                  <a:gd name="T14" fmla="*/ 625 w 915"/>
                  <a:gd name="T15" fmla="*/ 97 h 1019"/>
                  <a:gd name="T16" fmla="*/ 697 w 915"/>
                  <a:gd name="T17" fmla="*/ 80 h 1019"/>
                  <a:gd name="T18" fmla="*/ 760 w 915"/>
                  <a:gd name="T19" fmla="*/ 59 h 1019"/>
                  <a:gd name="T20" fmla="*/ 826 w 915"/>
                  <a:gd name="T21" fmla="*/ 33 h 1019"/>
                  <a:gd name="T22" fmla="*/ 875 w 915"/>
                  <a:gd name="T23" fmla="*/ 12 h 1019"/>
                  <a:gd name="T24" fmla="*/ 899 w 915"/>
                  <a:gd name="T25" fmla="*/ 28 h 1019"/>
                  <a:gd name="T26" fmla="*/ 904 w 915"/>
                  <a:gd name="T27" fmla="*/ 80 h 1019"/>
                  <a:gd name="T28" fmla="*/ 911 w 915"/>
                  <a:gd name="T29" fmla="*/ 157 h 1019"/>
                  <a:gd name="T30" fmla="*/ 914 w 915"/>
                  <a:gd name="T31" fmla="*/ 214 h 1019"/>
                  <a:gd name="T32" fmla="*/ 908 w 915"/>
                  <a:gd name="T33" fmla="*/ 290 h 1019"/>
                  <a:gd name="T34" fmla="*/ 897 w 915"/>
                  <a:gd name="T35" fmla="*/ 371 h 1019"/>
                  <a:gd name="T36" fmla="*/ 878 w 915"/>
                  <a:gd name="T37" fmla="*/ 460 h 1019"/>
                  <a:gd name="T38" fmla="*/ 850 w 915"/>
                  <a:gd name="T39" fmla="*/ 541 h 1019"/>
                  <a:gd name="T40" fmla="*/ 816 w 915"/>
                  <a:gd name="T41" fmla="*/ 618 h 1019"/>
                  <a:gd name="T42" fmla="*/ 777 w 915"/>
                  <a:gd name="T43" fmla="*/ 690 h 1019"/>
                  <a:gd name="T44" fmla="*/ 728 w 915"/>
                  <a:gd name="T45" fmla="*/ 764 h 1019"/>
                  <a:gd name="T46" fmla="*/ 668 w 915"/>
                  <a:gd name="T47" fmla="*/ 838 h 1019"/>
                  <a:gd name="T48" fmla="*/ 599 w 915"/>
                  <a:gd name="T49" fmla="*/ 905 h 1019"/>
                  <a:gd name="T50" fmla="*/ 534 w 915"/>
                  <a:gd name="T51" fmla="*/ 959 h 1019"/>
                  <a:gd name="T52" fmla="*/ 475 w 915"/>
                  <a:gd name="T53" fmla="*/ 1000 h 1019"/>
                  <a:gd name="T54" fmla="*/ 423 w 915"/>
                  <a:gd name="T55" fmla="*/ 1001 h 1019"/>
                  <a:gd name="T56" fmla="*/ 366 w 915"/>
                  <a:gd name="T57" fmla="*/ 961 h 1019"/>
                  <a:gd name="T58" fmla="*/ 312 w 915"/>
                  <a:gd name="T59" fmla="*/ 916 h 1019"/>
                  <a:gd name="T60" fmla="*/ 256 w 915"/>
                  <a:gd name="T61" fmla="*/ 863 h 1019"/>
                  <a:gd name="T62" fmla="*/ 190 w 915"/>
                  <a:gd name="T63" fmla="*/ 780 h 1019"/>
                  <a:gd name="T64" fmla="*/ 141 w 915"/>
                  <a:gd name="T65" fmla="*/ 712 h 1019"/>
                  <a:gd name="T66" fmla="*/ 99 w 915"/>
                  <a:gd name="T67" fmla="*/ 636 h 1019"/>
                  <a:gd name="T68" fmla="*/ 63 w 915"/>
                  <a:gd name="T69" fmla="*/ 554 h 1019"/>
                  <a:gd name="T70" fmla="*/ 35 w 915"/>
                  <a:gd name="T71" fmla="*/ 469 h 1019"/>
                  <a:gd name="T72" fmla="*/ 14 w 915"/>
                  <a:gd name="T73" fmla="*/ 383 h 1019"/>
                  <a:gd name="T74" fmla="*/ 1 w 915"/>
                  <a:gd name="T75" fmla="*/ 290 h 1019"/>
                  <a:gd name="T76" fmla="*/ 0 w 915"/>
                  <a:gd name="T77" fmla="*/ 196 h 1019"/>
                  <a:gd name="T78" fmla="*/ 4 w 915"/>
                  <a:gd name="T79" fmla="*/ 104 h 1019"/>
                  <a:gd name="T80" fmla="*/ 15 w 915"/>
                  <a:gd name="T81" fmla="*/ 27 h 10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915" h="1019">
                    <a:moveTo>
                      <a:pt x="21" y="2"/>
                    </a:moveTo>
                    <a:lnTo>
                      <a:pt x="46" y="19"/>
                    </a:lnTo>
                    <a:lnTo>
                      <a:pt x="74" y="31"/>
                    </a:lnTo>
                    <a:lnTo>
                      <a:pt x="99" y="41"/>
                    </a:lnTo>
                    <a:lnTo>
                      <a:pt x="138" y="56"/>
                    </a:lnTo>
                    <a:lnTo>
                      <a:pt x="172" y="66"/>
                    </a:lnTo>
                    <a:lnTo>
                      <a:pt x="208" y="77"/>
                    </a:lnTo>
                    <a:lnTo>
                      <a:pt x="247" y="86"/>
                    </a:lnTo>
                    <a:lnTo>
                      <a:pt x="286" y="96"/>
                    </a:lnTo>
                    <a:lnTo>
                      <a:pt x="328" y="103"/>
                    </a:lnTo>
                    <a:lnTo>
                      <a:pt x="377" y="108"/>
                    </a:lnTo>
                    <a:lnTo>
                      <a:pt x="425" y="112"/>
                    </a:lnTo>
                    <a:lnTo>
                      <a:pt x="468" y="112"/>
                    </a:lnTo>
                    <a:lnTo>
                      <a:pt x="521" y="112"/>
                    </a:lnTo>
                    <a:lnTo>
                      <a:pt x="580" y="103"/>
                    </a:lnTo>
                    <a:lnTo>
                      <a:pt x="625" y="97"/>
                    </a:lnTo>
                    <a:lnTo>
                      <a:pt x="657" y="90"/>
                    </a:lnTo>
                    <a:lnTo>
                      <a:pt x="697" y="80"/>
                    </a:lnTo>
                    <a:lnTo>
                      <a:pt x="729" y="70"/>
                    </a:lnTo>
                    <a:lnTo>
                      <a:pt x="760" y="59"/>
                    </a:lnTo>
                    <a:lnTo>
                      <a:pt x="798" y="44"/>
                    </a:lnTo>
                    <a:lnTo>
                      <a:pt x="826" y="33"/>
                    </a:lnTo>
                    <a:lnTo>
                      <a:pt x="852" y="20"/>
                    </a:lnTo>
                    <a:lnTo>
                      <a:pt x="875" y="12"/>
                    </a:lnTo>
                    <a:lnTo>
                      <a:pt x="892" y="0"/>
                    </a:lnTo>
                    <a:lnTo>
                      <a:pt x="899" y="28"/>
                    </a:lnTo>
                    <a:lnTo>
                      <a:pt x="903" y="56"/>
                    </a:lnTo>
                    <a:lnTo>
                      <a:pt x="904" y="80"/>
                    </a:lnTo>
                    <a:lnTo>
                      <a:pt x="910" y="125"/>
                    </a:lnTo>
                    <a:lnTo>
                      <a:pt x="911" y="157"/>
                    </a:lnTo>
                    <a:lnTo>
                      <a:pt x="914" y="188"/>
                    </a:lnTo>
                    <a:lnTo>
                      <a:pt x="914" y="214"/>
                    </a:lnTo>
                    <a:lnTo>
                      <a:pt x="910" y="258"/>
                    </a:lnTo>
                    <a:lnTo>
                      <a:pt x="908" y="290"/>
                    </a:lnTo>
                    <a:lnTo>
                      <a:pt x="904" y="328"/>
                    </a:lnTo>
                    <a:lnTo>
                      <a:pt x="897" y="371"/>
                    </a:lnTo>
                    <a:lnTo>
                      <a:pt x="892" y="407"/>
                    </a:lnTo>
                    <a:lnTo>
                      <a:pt x="878" y="460"/>
                    </a:lnTo>
                    <a:lnTo>
                      <a:pt x="865" y="502"/>
                    </a:lnTo>
                    <a:lnTo>
                      <a:pt x="850" y="541"/>
                    </a:lnTo>
                    <a:lnTo>
                      <a:pt x="836" y="576"/>
                    </a:lnTo>
                    <a:lnTo>
                      <a:pt x="816" y="618"/>
                    </a:lnTo>
                    <a:lnTo>
                      <a:pt x="797" y="657"/>
                    </a:lnTo>
                    <a:lnTo>
                      <a:pt x="777" y="690"/>
                    </a:lnTo>
                    <a:lnTo>
                      <a:pt x="755" y="723"/>
                    </a:lnTo>
                    <a:lnTo>
                      <a:pt x="728" y="764"/>
                    </a:lnTo>
                    <a:lnTo>
                      <a:pt x="697" y="806"/>
                    </a:lnTo>
                    <a:lnTo>
                      <a:pt x="668" y="838"/>
                    </a:lnTo>
                    <a:lnTo>
                      <a:pt x="636" y="873"/>
                    </a:lnTo>
                    <a:lnTo>
                      <a:pt x="599" y="905"/>
                    </a:lnTo>
                    <a:lnTo>
                      <a:pt x="562" y="936"/>
                    </a:lnTo>
                    <a:lnTo>
                      <a:pt x="534" y="959"/>
                    </a:lnTo>
                    <a:lnTo>
                      <a:pt x="507" y="980"/>
                    </a:lnTo>
                    <a:lnTo>
                      <a:pt x="475" y="1000"/>
                    </a:lnTo>
                    <a:lnTo>
                      <a:pt x="450" y="1018"/>
                    </a:lnTo>
                    <a:lnTo>
                      <a:pt x="423" y="1001"/>
                    </a:lnTo>
                    <a:lnTo>
                      <a:pt x="400" y="986"/>
                    </a:lnTo>
                    <a:lnTo>
                      <a:pt x="366" y="961"/>
                    </a:lnTo>
                    <a:lnTo>
                      <a:pt x="340" y="940"/>
                    </a:lnTo>
                    <a:lnTo>
                      <a:pt x="312" y="916"/>
                    </a:lnTo>
                    <a:lnTo>
                      <a:pt x="286" y="892"/>
                    </a:lnTo>
                    <a:lnTo>
                      <a:pt x="256" y="863"/>
                    </a:lnTo>
                    <a:lnTo>
                      <a:pt x="228" y="828"/>
                    </a:lnTo>
                    <a:lnTo>
                      <a:pt x="190" y="780"/>
                    </a:lnTo>
                    <a:lnTo>
                      <a:pt x="163" y="744"/>
                    </a:lnTo>
                    <a:lnTo>
                      <a:pt x="141" y="712"/>
                    </a:lnTo>
                    <a:lnTo>
                      <a:pt x="117" y="670"/>
                    </a:lnTo>
                    <a:lnTo>
                      <a:pt x="99" y="636"/>
                    </a:lnTo>
                    <a:lnTo>
                      <a:pt x="80" y="593"/>
                    </a:lnTo>
                    <a:lnTo>
                      <a:pt x="63" y="554"/>
                    </a:lnTo>
                    <a:lnTo>
                      <a:pt x="50" y="520"/>
                    </a:lnTo>
                    <a:lnTo>
                      <a:pt x="35" y="469"/>
                    </a:lnTo>
                    <a:lnTo>
                      <a:pt x="24" y="432"/>
                    </a:lnTo>
                    <a:lnTo>
                      <a:pt x="14" y="383"/>
                    </a:lnTo>
                    <a:lnTo>
                      <a:pt x="8" y="347"/>
                    </a:lnTo>
                    <a:lnTo>
                      <a:pt x="1" y="290"/>
                    </a:lnTo>
                    <a:lnTo>
                      <a:pt x="0" y="246"/>
                    </a:lnTo>
                    <a:lnTo>
                      <a:pt x="0" y="196"/>
                    </a:lnTo>
                    <a:lnTo>
                      <a:pt x="1" y="144"/>
                    </a:lnTo>
                    <a:lnTo>
                      <a:pt x="4" y="104"/>
                    </a:lnTo>
                    <a:lnTo>
                      <a:pt x="10" y="61"/>
                    </a:lnTo>
                    <a:lnTo>
                      <a:pt x="15" y="27"/>
                    </a:lnTo>
                    <a:lnTo>
                      <a:pt x="21" y="2"/>
                    </a:lnTo>
                  </a:path>
                </a:pathLst>
              </a:custGeom>
              <a:solidFill>
                <a:srgbClr val="B2B2B2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969696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lv-LV"/>
              </a:p>
            </p:txBody>
          </p:sp>
        </p:grpSp>
        <p:sp>
          <p:nvSpPr>
            <p:cNvPr id="8" name="Rectangle 11">
              <a:extLst>
                <a:ext uri="{FF2B5EF4-FFF2-40B4-BE49-F238E27FC236}">
                  <a16:creationId xmlns:a16="http://schemas.microsoft.com/office/drawing/2014/main" id="{553FF720-7ED3-4530-AFA1-97FA16F14F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25" y="4779"/>
              <a:ext cx="2483" cy="9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969696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/>
            <a:p>
              <a:r>
                <a:rPr lang="lv-LV" altLang="lv-LV" sz="1600" b="1" dirty="0">
                  <a:solidFill>
                    <a:srgbClr val="000000"/>
                  </a:solidFill>
                  <a:latin typeface="Arial Alx Win95"/>
                </a:rPr>
                <a:t>4 </a:t>
              </a:r>
              <a:r>
                <a:rPr lang="en-GB" altLang="lv-LV" sz="1600" b="1" dirty="0" err="1">
                  <a:solidFill>
                    <a:srgbClr val="000000"/>
                  </a:solidFill>
                  <a:latin typeface="Arial Alx Win95"/>
                </a:rPr>
                <a:t>Neklātiene</a:t>
              </a:r>
              <a:r>
                <a:rPr lang="en-GB" altLang="lv-LV" sz="1600" b="1" dirty="0">
                  <a:solidFill>
                    <a:srgbClr val="000000"/>
                  </a:solidFill>
                  <a:latin typeface="Arial Alx Win95"/>
                </a:rPr>
                <a:t> (</a:t>
              </a:r>
              <a:r>
                <a:rPr lang="en-GB" altLang="lv-LV" sz="1600" b="1" i="1" dirty="0">
                  <a:solidFill>
                    <a:srgbClr val="000000"/>
                  </a:solidFill>
                  <a:latin typeface="Arial Alx Win95"/>
                </a:rPr>
                <a:t>distance</a:t>
              </a:r>
              <a:r>
                <a:rPr lang="en-GB" altLang="lv-LV" sz="1600" b="1" dirty="0">
                  <a:solidFill>
                    <a:srgbClr val="000000"/>
                  </a:solidFill>
                  <a:latin typeface="Arial Alx Win95"/>
                </a:rPr>
                <a:t>)</a:t>
              </a:r>
            </a:p>
          </p:txBody>
        </p:sp>
        <p:sp>
          <p:nvSpPr>
            <p:cNvPr id="9" name="Rectangle 12">
              <a:extLst>
                <a:ext uri="{FF2B5EF4-FFF2-40B4-BE49-F238E27FC236}">
                  <a16:creationId xmlns:a16="http://schemas.microsoft.com/office/drawing/2014/main" id="{97A986FF-82A3-41D0-A3BD-CA73BC4356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95" y="9100"/>
              <a:ext cx="2485" cy="5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969696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/>
            <a:p>
              <a:r>
                <a:rPr lang="lv-LV" altLang="lv-LV" sz="1600" b="1" dirty="0">
                  <a:solidFill>
                    <a:srgbClr val="000000"/>
                  </a:solidFill>
                  <a:latin typeface="Arial Alx Win95"/>
                </a:rPr>
                <a:t>2 </a:t>
              </a:r>
              <a:r>
                <a:rPr lang="en-GB" altLang="lv-LV" sz="1600" b="1" dirty="0" err="1">
                  <a:solidFill>
                    <a:srgbClr val="000000"/>
                  </a:solidFill>
                  <a:latin typeface="Arial Alx Win95"/>
                </a:rPr>
                <a:t>Atklāts</a:t>
              </a:r>
              <a:r>
                <a:rPr lang="en-GB" altLang="lv-LV" sz="1600" b="1" dirty="0">
                  <a:solidFill>
                    <a:srgbClr val="000000"/>
                  </a:solidFill>
                  <a:latin typeface="Arial Alx Win95"/>
                </a:rPr>
                <a:t> (</a:t>
              </a:r>
              <a:r>
                <a:rPr lang="en-GB" altLang="lv-LV" sz="1600" b="1" i="1" dirty="0">
                  <a:solidFill>
                    <a:srgbClr val="000000"/>
                  </a:solidFill>
                  <a:latin typeface="Arial Alx Win95"/>
                </a:rPr>
                <a:t>open</a:t>
              </a:r>
              <a:r>
                <a:rPr lang="en-GB" altLang="lv-LV" sz="1600" b="1" dirty="0">
                  <a:solidFill>
                    <a:srgbClr val="000000"/>
                  </a:solidFill>
                  <a:latin typeface="Arial Alx Win95"/>
                </a:rPr>
                <a:t>)</a:t>
              </a:r>
            </a:p>
          </p:txBody>
        </p:sp>
        <p:sp>
          <p:nvSpPr>
            <p:cNvPr id="10" name="Rectangle 13">
              <a:extLst>
                <a:ext uri="{FF2B5EF4-FFF2-40B4-BE49-F238E27FC236}">
                  <a16:creationId xmlns:a16="http://schemas.microsoft.com/office/drawing/2014/main" id="{88270E4B-2F3A-4F19-9670-5690D65CD2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8" y="9229"/>
              <a:ext cx="2207" cy="9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969696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/>
            <a:p>
              <a:r>
                <a:rPr lang="lv-LV" altLang="lv-LV" sz="1600" b="1" dirty="0">
                  <a:solidFill>
                    <a:srgbClr val="000000"/>
                  </a:solidFill>
                  <a:latin typeface="Arial Alx Win95"/>
                </a:rPr>
                <a:t>3 </a:t>
              </a:r>
              <a:r>
                <a:rPr lang="en-GB" altLang="lv-LV" sz="1600" b="1" dirty="0" err="1">
                  <a:solidFill>
                    <a:srgbClr val="000000"/>
                  </a:solidFill>
                  <a:latin typeface="Arial Alx Win95"/>
                </a:rPr>
                <a:t>Elastīgs</a:t>
              </a:r>
              <a:r>
                <a:rPr lang="en-GB" altLang="lv-LV" sz="1600" b="1" dirty="0">
                  <a:solidFill>
                    <a:srgbClr val="000000"/>
                  </a:solidFill>
                  <a:latin typeface="Arial Alx Win95"/>
                </a:rPr>
                <a:t> (</a:t>
              </a:r>
              <a:r>
                <a:rPr lang="en-GB" altLang="lv-LV" sz="1600" b="1" i="1" dirty="0">
                  <a:solidFill>
                    <a:srgbClr val="000000"/>
                  </a:solidFill>
                  <a:latin typeface="Arial Alx Win95"/>
                </a:rPr>
                <a:t>flexible</a:t>
              </a:r>
              <a:r>
                <a:rPr lang="en-GB" altLang="lv-LV" sz="1600" b="1" dirty="0">
                  <a:solidFill>
                    <a:srgbClr val="000000"/>
                  </a:solidFill>
                  <a:latin typeface="Arial Alx Win95"/>
                </a:rPr>
                <a:t>)</a:t>
              </a:r>
            </a:p>
          </p:txBody>
        </p:sp>
        <p:sp>
          <p:nvSpPr>
            <p:cNvPr id="11" name="Rectangle 14">
              <a:extLst>
                <a:ext uri="{FF2B5EF4-FFF2-40B4-BE49-F238E27FC236}">
                  <a16:creationId xmlns:a16="http://schemas.microsoft.com/office/drawing/2014/main" id="{8F84C4DE-F7EF-48C5-952E-A84605487D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87" y="7981"/>
              <a:ext cx="3899" cy="7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969696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/>
            <a:p>
              <a:r>
                <a:rPr lang="lv-LV" altLang="lv-LV" b="1" dirty="0">
                  <a:solidFill>
                    <a:srgbClr val="FF00FF"/>
                  </a:solidFill>
                </a:rPr>
                <a:t>1 </a:t>
              </a:r>
              <a:r>
                <a:rPr lang="en-GB" altLang="lv-LV" b="1" dirty="0" err="1">
                  <a:solidFill>
                    <a:srgbClr val="FF00FF"/>
                  </a:solidFill>
                </a:rPr>
                <a:t>Tālmācība</a:t>
              </a:r>
              <a:endParaRPr lang="lv-LV" altLang="lv-LV" sz="2000" b="1" dirty="0">
                <a:solidFill>
                  <a:srgbClr val="000000"/>
                </a:solidFill>
              </a:endParaRPr>
            </a:p>
          </p:txBody>
        </p:sp>
        <p:grpSp>
          <p:nvGrpSpPr>
            <p:cNvPr id="12" name="Group 15">
              <a:extLst>
                <a:ext uri="{FF2B5EF4-FFF2-40B4-BE49-F238E27FC236}">
                  <a16:creationId xmlns:a16="http://schemas.microsoft.com/office/drawing/2014/main" id="{5DD62A44-CD21-4AAB-BA64-7318C49CCFC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747" y="10900"/>
              <a:ext cx="2696" cy="878"/>
              <a:chOff x="2900" y="5169"/>
              <a:chExt cx="937" cy="319"/>
            </a:xfrm>
          </p:grpSpPr>
          <p:sp>
            <p:nvSpPr>
              <p:cNvPr id="29" name="AutoShape 16">
                <a:extLst>
                  <a:ext uri="{FF2B5EF4-FFF2-40B4-BE49-F238E27FC236}">
                    <a16:creationId xmlns:a16="http://schemas.microsoft.com/office/drawing/2014/main" id="{AD1E5D63-589E-4C5B-ACF3-58B7A078F0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00" y="5169"/>
                <a:ext cx="937" cy="319"/>
              </a:xfrm>
              <a:prstGeom prst="roundRect">
                <a:avLst>
                  <a:gd name="adj" fmla="val 12495"/>
                </a:avLst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969696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lv-LV"/>
              </a:p>
            </p:txBody>
          </p:sp>
          <p:sp>
            <p:nvSpPr>
              <p:cNvPr id="30" name="Rectangle 17">
                <a:extLst>
                  <a:ext uri="{FF2B5EF4-FFF2-40B4-BE49-F238E27FC236}">
                    <a16:creationId xmlns:a16="http://schemas.microsoft.com/office/drawing/2014/main" id="{37D24923-8DA8-44EB-A77E-0170499178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25" y="5172"/>
                <a:ext cx="865" cy="26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969696"/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>
                <a:spAutoFit/>
              </a:bodyPr>
              <a:lstStyle/>
              <a:p>
                <a:r>
                  <a:rPr lang="lv-LV" altLang="lv-LV" sz="1200" b="1" dirty="0">
                    <a:solidFill>
                      <a:srgbClr val="000000"/>
                    </a:solidFill>
                    <a:latin typeface="Arial Alx Win95"/>
                  </a:rPr>
                  <a:t>6 </a:t>
                </a:r>
                <a:r>
                  <a:rPr lang="en-GB" altLang="lv-LV" sz="1200" b="1" dirty="0" err="1">
                    <a:solidFill>
                      <a:srgbClr val="000000"/>
                    </a:solidFill>
                    <a:latin typeface="Arial Alx Win95"/>
                  </a:rPr>
                  <a:t>Atklāti</a:t>
                </a:r>
                <a:r>
                  <a:rPr lang="en-GB" altLang="lv-LV" sz="1200" b="1" dirty="0">
                    <a:solidFill>
                      <a:srgbClr val="000000"/>
                    </a:solidFill>
                    <a:latin typeface="Arial Alx Win95"/>
                  </a:rPr>
                  <a:t> </a:t>
                </a:r>
                <a:r>
                  <a:rPr lang="en-GB" altLang="lv-LV" sz="1200" b="1" dirty="0" err="1">
                    <a:solidFill>
                      <a:srgbClr val="000000"/>
                    </a:solidFill>
                    <a:latin typeface="Arial Alx Win95"/>
                  </a:rPr>
                  <a:t>klātienes</a:t>
                </a:r>
                <a:r>
                  <a:rPr lang="en-GB" altLang="lv-LV" sz="1200" b="1" dirty="0">
                    <a:solidFill>
                      <a:srgbClr val="000000"/>
                    </a:solidFill>
                    <a:latin typeface="Arial Alx Win95"/>
                  </a:rPr>
                  <a:t> </a:t>
                </a:r>
                <a:r>
                  <a:rPr lang="en-GB" altLang="lv-LV" sz="1200" b="1" dirty="0" err="1">
                    <a:solidFill>
                      <a:srgbClr val="000000"/>
                    </a:solidFill>
                    <a:latin typeface="Arial Alx Win95"/>
                  </a:rPr>
                  <a:t>kursi</a:t>
                </a:r>
                <a:endParaRPr lang="en-GB" altLang="lv-LV" sz="1000" dirty="0">
                  <a:solidFill>
                    <a:srgbClr val="000000"/>
                  </a:solidFill>
                  <a:latin typeface="Arial Alx Win95"/>
                </a:endParaRPr>
              </a:p>
            </p:txBody>
          </p:sp>
        </p:grpSp>
        <p:grpSp>
          <p:nvGrpSpPr>
            <p:cNvPr id="13" name="Group 18">
              <a:extLst>
                <a:ext uri="{FF2B5EF4-FFF2-40B4-BE49-F238E27FC236}">
                  <a16:creationId xmlns:a16="http://schemas.microsoft.com/office/drawing/2014/main" id="{3696BBAA-0C15-4A39-B84C-35CAD6BB994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44" y="10828"/>
              <a:ext cx="2771" cy="916"/>
              <a:chOff x="1677" y="5250"/>
              <a:chExt cx="963" cy="440"/>
            </a:xfrm>
          </p:grpSpPr>
          <p:sp>
            <p:nvSpPr>
              <p:cNvPr id="27" name="AutoShape 19">
                <a:extLst>
                  <a:ext uri="{FF2B5EF4-FFF2-40B4-BE49-F238E27FC236}">
                    <a16:creationId xmlns:a16="http://schemas.microsoft.com/office/drawing/2014/main" id="{94D01EFA-6EFA-4186-B5BE-DDB1086795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89" y="5258"/>
                <a:ext cx="929" cy="432"/>
              </a:xfrm>
              <a:prstGeom prst="roundRect">
                <a:avLst>
                  <a:gd name="adj" fmla="val 12495"/>
                </a:avLst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969696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lv-LV"/>
              </a:p>
            </p:txBody>
          </p:sp>
          <p:sp>
            <p:nvSpPr>
              <p:cNvPr id="28" name="Rectangle 20">
                <a:extLst>
                  <a:ext uri="{FF2B5EF4-FFF2-40B4-BE49-F238E27FC236}">
                    <a16:creationId xmlns:a16="http://schemas.microsoft.com/office/drawing/2014/main" id="{19E20E8B-95C8-44D4-BBEE-0EBBE2ED79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77" y="5250"/>
                <a:ext cx="963" cy="35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969696"/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>
                <a:spAutoFit/>
              </a:bodyPr>
              <a:lstStyle/>
              <a:p>
                <a:r>
                  <a:rPr lang="lv-LV" altLang="lv-LV" sz="1200" b="1" dirty="0">
                    <a:solidFill>
                      <a:srgbClr val="000000"/>
                    </a:solidFill>
                    <a:latin typeface="Arial Alx Win95"/>
                  </a:rPr>
                  <a:t>7 </a:t>
                </a:r>
                <a:r>
                  <a:rPr lang="en-GB" altLang="lv-LV" sz="1200" b="1" dirty="0" err="1">
                    <a:solidFill>
                      <a:srgbClr val="000000"/>
                    </a:solidFill>
                    <a:latin typeface="Arial Alx Win95"/>
                  </a:rPr>
                  <a:t>Atklāti</a:t>
                </a:r>
                <a:r>
                  <a:rPr lang="en-GB" altLang="lv-LV" sz="1200" b="1" dirty="0">
                    <a:solidFill>
                      <a:srgbClr val="000000"/>
                    </a:solidFill>
                    <a:latin typeface="Arial Alx Win95"/>
                  </a:rPr>
                  <a:t> </a:t>
                </a:r>
                <a:r>
                  <a:rPr lang="en-GB" altLang="lv-LV" sz="1200" b="1" dirty="0" err="1">
                    <a:solidFill>
                      <a:srgbClr val="000000"/>
                    </a:solidFill>
                    <a:latin typeface="Arial Alx Win95"/>
                  </a:rPr>
                  <a:t>klātienes</a:t>
                </a:r>
                <a:r>
                  <a:rPr lang="en-GB" altLang="lv-LV" sz="1200" b="1" dirty="0">
                    <a:solidFill>
                      <a:srgbClr val="000000"/>
                    </a:solidFill>
                    <a:latin typeface="Arial Alx Win95"/>
                  </a:rPr>
                  <a:t> </a:t>
                </a:r>
                <a:r>
                  <a:rPr lang="en-GB" altLang="lv-LV" sz="1200" b="1" dirty="0" err="1">
                    <a:solidFill>
                      <a:srgbClr val="000000"/>
                    </a:solidFill>
                    <a:latin typeface="Arial Alx Win95"/>
                  </a:rPr>
                  <a:t>kursi</a:t>
                </a:r>
                <a:r>
                  <a:rPr lang="en-GB" altLang="lv-LV" sz="1200" b="1" dirty="0">
                    <a:solidFill>
                      <a:srgbClr val="000000"/>
                    </a:solidFill>
                    <a:latin typeface="Arial Alx Win95"/>
                  </a:rPr>
                  <a:t> </a:t>
                </a:r>
                <a:r>
                  <a:rPr lang="en-GB" altLang="lv-LV" sz="1200" b="1" dirty="0" err="1">
                    <a:solidFill>
                      <a:srgbClr val="000000"/>
                    </a:solidFill>
                    <a:latin typeface="Arial Alx Win95"/>
                  </a:rPr>
                  <a:t>ar</a:t>
                </a:r>
                <a:r>
                  <a:rPr lang="en-GB" altLang="lv-LV" sz="1200" b="1" dirty="0">
                    <a:solidFill>
                      <a:srgbClr val="000000"/>
                    </a:solidFill>
                    <a:latin typeface="Arial Alx Win95"/>
                  </a:rPr>
                  <a:t> </a:t>
                </a:r>
                <a:r>
                  <a:rPr lang="en-GB" altLang="lv-LV" sz="1200" b="1" dirty="0" err="1">
                    <a:solidFill>
                      <a:srgbClr val="000000"/>
                    </a:solidFill>
                    <a:latin typeface="Arial Alx Win95"/>
                  </a:rPr>
                  <a:t>elastīgu</a:t>
                </a:r>
                <a:r>
                  <a:rPr lang="en-GB" altLang="lv-LV" sz="1200" b="1" dirty="0">
                    <a:solidFill>
                      <a:srgbClr val="000000"/>
                    </a:solidFill>
                    <a:latin typeface="Arial Alx Win95"/>
                  </a:rPr>
                  <a:t> </a:t>
                </a:r>
                <a:r>
                  <a:rPr lang="en-GB" altLang="lv-LV" sz="1200" b="1" dirty="0" err="1">
                    <a:solidFill>
                      <a:srgbClr val="000000"/>
                    </a:solidFill>
                    <a:latin typeface="Arial Alx Win95"/>
                  </a:rPr>
                  <a:t>pieeju</a:t>
                </a:r>
                <a:endParaRPr lang="en-GB" altLang="lv-LV" sz="1200" b="1" dirty="0">
                  <a:solidFill>
                    <a:srgbClr val="000000"/>
                  </a:solidFill>
                  <a:latin typeface="Arial Alx Win95"/>
                </a:endParaRPr>
              </a:p>
            </p:txBody>
          </p:sp>
        </p:grpSp>
        <p:grpSp>
          <p:nvGrpSpPr>
            <p:cNvPr id="14" name="Group 21">
              <a:extLst>
                <a:ext uri="{FF2B5EF4-FFF2-40B4-BE49-F238E27FC236}">
                  <a16:creationId xmlns:a16="http://schemas.microsoft.com/office/drawing/2014/main" id="{25A50960-6C4E-4BFC-A3A6-3289C5B3877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752" y="6327"/>
              <a:ext cx="4218" cy="1149"/>
              <a:chOff x="2838" y="3465"/>
              <a:chExt cx="863" cy="469"/>
            </a:xfrm>
          </p:grpSpPr>
          <p:sp>
            <p:nvSpPr>
              <p:cNvPr id="25" name="AutoShape 22">
                <a:extLst>
                  <a:ext uri="{FF2B5EF4-FFF2-40B4-BE49-F238E27FC236}">
                    <a16:creationId xmlns:a16="http://schemas.microsoft.com/office/drawing/2014/main" id="{7DE65466-F4AE-4190-A3B7-D52EE4B6F7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49" y="3465"/>
                <a:ext cx="641" cy="469"/>
              </a:xfrm>
              <a:prstGeom prst="roundRect">
                <a:avLst>
                  <a:gd name="adj" fmla="val 12495"/>
                </a:avLst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969696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lv-LV"/>
              </a:p>
            </p:txBody>
          </p:sp>
          <p:sp>
            <p:nvSpPr>
              <p:cNvPr id="26" name="Rectangle 23">
                <a:extLst>
                  <a:ext uri="{FF2B5EF4-FFF2-40B4-BE49-F238E27FC236}">
                    <a16:creationId xmlns:a16="http://schemas.microsoft.com/office/drawing/2014/main" id="{4D4C2490-A1D7-4B30-8992-A4C91D0328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38" y="3485"/>
                <a:ext cx="863" cy="1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969696"/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>
                <a:spAutoFit/>
              </a:bodyPr>
              <a:lstStyle/>
              <a:p>
                <a:r>
                  <a:rPr lang="lv-LV" altLang="lv-LV" sz="1200" b="1" dirty="0">
                    <a:solidFill>
                      <a:srgbClr val="000000"/>
                    </a:solidFill>
                    <a:latin typeface="Arial Alx Win95"/>
                  </a:rPr>
                  <a:t>5 </a:t>
                </a:r>
                <a:r>
                  <a:rPr lang="en-GB" altLang="lv-LV" sz="1200" b="1" dirty="0" err="1">
                    <a:solidFill>
                      <a:srgbClr val="000000"/>
                    </a:solidFill>
                    <a:latin typeface="Arial Alx Win95"/>
                  </a:rPr>
                  <a:t>Atklātā</a:t>
                </a:r>
                <a:r>
                  <a:rPr lang="en-GB" altLang="lv-LV" sz="1200" b="1" dirty="0">
                    <a:solidFill>
                      <a:srgbClr val="000000"/>
                    </a:solidFill>
                    <a:latin typeface="Arial Alx Win95"/>
                  </a:rPr>
                  <a:t> </a:t>
                </a:r>
                <a:r>
                  <a:rPr lang="en-GB" altLang="lv-LV" sz="1200" b="1" dirty="0" err="1">
                    <a:solidFill>
                      <a:srgbClr val="000000"/>
                    </a:solidFill>
                    <a:latin typeface="Arial Alx Win95"/>
                  </a:rPr>
                  <a:t>neklātienes</a:t>
                </a:r>
                <a:r>
                  <a:rPr lang="en-GB" altLang="lv-LV" sz="1200" b="1" dirty="0">
                    <a:solidFill>
                      <a:srgbClr val="000000"/>
                    </a:solidFill>
                    <a:latin typeface="Arial Alx Win95"/>
                  </a:rPr>
                  <a:t> </a:t>
                </a:r>
                <a:r>
                  <a:rPr lang="en-GB" altLang="lv-LV" sz="1200" b="1" dirty="0" err="1">
                    <a:solidFill>
                      <a:srgbClr val="000000"/>
                    </a:solidFill>
                    <a:latin typeface="Arial Alx Win95"/>
                  </a:rPr>
                  <a:t>skola</a:t>
                </a:r>
                <a:endParaRPr lang="en-GB" altLang="lv-LV" sz="1000" dirty="0">
                  <a:solidFill>
                    <a:srgbClr val="000000"/>
                  </a:solidFill>
                  <a:latin typeface="Arial Alx Win95"/>
                </a:endParaRPr>
              </a:p>
            </p:txBody>
          </p:sp>
        </p:grpSp>
        <p:grpSp>
          <p:nvGrpSpPr>
            <p:cNvPr id="15" name="Group 24">
              <a:extLst>
                <a:ext uri="{FF2B5EF4-FFF2-40B4-BE49-F238E27FC236}">
                  <a16:creationId xmlns:a16="http://schemas.microsoft.com/office/drawing/2014/main" id="{0311E352-5202-4CD3-AE25-113E5466024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67" y="10315"/>
              <a:ext cx="2633" cy="1484"/>
              <a:chOff x="335" y="4957"/>
              <a:chExt cx="915" cy="614"/>
            </a:xfrm>
          </p:grpSpPr>
          <p:sp>
            <p:nvSpPr>
              <p:cNvPr id="23" name="AutoShape 25">
                <a:extLst>
                  <a:ext uri="{FF2B5EF4-FFF2-40B4-BE49-F238E27FC236}">
                    <a16:creationId xmlns:a16="http://schemas.microsoft.com/office/drawing/2014/main" id="{AF825544-8114-43B7-8E71-1AFD99887F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3" y="4957"/>
                <a:ext cx="837" cy="614"/>
              </a:xfrm>
              <a:prstGeom prst="roundRect">
                <a:avLst>
                  <a:gd name="adj" fmla="val 12495"/>
                </a:avLst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969696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lv-LV"/>
              </a:p>
            </p:txBody>
          </p:sp>
          <p:sp>
            <p:nvSpPr>
              <p:cNvPr id="24" name="Rectangle 26">
                <a:extLst>
                  <a:ext uri="{FF2B5EF4-FFF2-40B4-BE49-F238E27FC236}">
                    <a16:creationId xmlns:a16="http://schemas.microsoft.com/office/drawing/2014/main" id="{C155C3B7-BCFC-41EF-B170-F5ECEAC5D1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5" y="4958"/>
                <a:ext cx="915" cy="4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969696"/>
                      </a:outerShdw>
                    </a:effectLst>
                  </a14:hiddenEffects>
                </a:ext>
              </a:extLst>
            </p:spPr>
            <p:txBody>
              <a:bodyPr wrap="square" lIns="92075" tIns="46038" rIns="92075" bIns="46038">
                <a:spAutoFit/>
              </a:bodyPr>
              <a:lstStyle/>
              <a:p>
                <a:r>
                  <a:rPr lang="lv-LV" altLang="lv-LV" sz="1200" b="1" dirty="0">
                    <a:solidFill>
                      <a:srgbClr val="000000"/>
                    </a:solidFill>
                    <a:latin typeface="Arial Alx Win95"/>
                  </a:rPr>
                  <a:t>8 </a:t>
                </a:r>
                <a:r>
                  <a:rPr lang="en-GB" altLang="lv-LV" sz="1200" b="1" dirty="0" err="1">
                    <a:solidFill>
                      <a:srgbClr val="000000"/>
                    </a:solidFill>
                    <a:latin typeface="Arial Alx Win95"/>
                  </a:rPr>
                  <a:t>Modernā</a:t>
                </a:r>
                <a:r>
                  <a:rPr lang="en-GB" altLang="lv-LV" sz="1200" b="1" dirty="0">
                    <a:solidFill>
                      <a:srgbClr val="000000"/>
                    </a:solidFill>
                    <a:latin typeface="Arial Alx Win95"/>
                  </a:rPr>
                  <a:t> </a:t>
                </a:r>
                <a:r>
                  <a:rPr lang="en-GB" altLang="lv-LV" sz="1200" b="1" dirty="0" err="1">
                    <a:solidFill>
                      <a:srgbClr val="000000"/>
                    </a:solidFill>
                    <a:latin typeface="Arial Alx Win95"/>
                  </a:rPr>
                  <a:t>tehnoloģija</a:t>
                </a:r>
                <a:r>
                  <a:rPr lang="en-GB" altLang="lv-LV" sz="1200" b="1" dirty="0">
                    <a:solidFill>
                      <a:srgbClr val="000000"/>
                    </a:solidFill>
                    <a:latin typeface="Arial Alx Win95"/>
                  </a:rPr>
                  <a:t> un </a:t>
                </a:r>
                <a:r>
                  <a:rPr lang="en-GB" altLang="lv-LV" sz="1200" b="1" dirty="0" err="1">
                    <a:solidFill>
                      <a:srgbClr val="000000"/>
                    </a:solidFill>
                    <a:latin typeface="Arial Alx Win95"/>
                  </a:rPr>
                  <a:t>metodika</a:t>
                </a:r>
                <a:r>
                  <a:rPr lang="en-GB" altLang="lv-LV" sz="1200" b="1" dirty="0">
                    <a:solidFill>
                      <a:srgbClr val="000000"/>
                    </a:solidFill>
                    <a:latin typeface="Arial Alx Win95"/>
                  </a:rPr>
                  <a:t> </a:t>
                </a:r>
                <a:r>
                  <a:rPr lang="en-GB" altLang="lv-LV" sz="1200" b="1" dirty="0" err="1">
                    <a:solidFill>
                      <a:srgbClr val="000000"/>
                    </a:solidFill>
                    <a:latin typeface="Arial Alx Win95"/>
                  </a:rPr>
                  <a:t>skolā</a:t>
                </a:r>
                <a:r>
                  <a:rPr lang="en-GB" altLang="lv-LV" sz="1200" b="1" dirty="0">
                    <a:solidFill>
                      <a:srgbClr val="000000"/>
                    </a:solidFill>
                    <a:latin typeface="Arial Alx Win95"/>
                  </a:rPr>
                  <a:t> un </a:t>
                </a:r>
                <a:r>
                  <a:rPr lang="en-GB" altLang="lv-LV" sz="1200" b="1" dirty="0" err="1">
                    <a:solidFill>
                      <a:srgbClr val="000000"/>
                    </a:solidFill>
                    <a:latin typeface="Arial Alx Win95"/>
                  </a:rPr>
                  <a:t>augstskolā</a:t>
                </a:r>
                <a:endParaRPr lang="en-GB" altLang="lv-LV" sz="1000" dirty="0">
                  <a:solidFill>
                    <a:srgbClr val="000000"/>
                  </a:solidFill>
                  <a:latin typeface="Arial Alx Win95"/>
                </a:endParaRPr>
              </a:p>
            </p:txBody>
          </p:sp>
        </p:grpSp>
        <p:grpSp>
          <p:nvGrpSpPr>
            <p:cNvPr id="16" name="Group 27">
              <a:extLst>
                <a:ext uri="{FF2B5EF4-FFF2-40B4-BE49-F238E27FC236}">
                  <a16:creationId xmlns:a16="http://schemas.microsoft.com/office/drawing/2014/main" id="{35CFD70C-DA79-429A-A855-D15D81FC09E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37" y="4044"/>
              <a:ext cx="1997" cy="1270"/>
              <a:chOff x="985" y="2681"/>
              <a:chExt cx="694" cy="461"/>
            </a:xfrm>
          </p:grpSpPr>
          <p:sp>
            <p:nvSpPr>
              <p:cNvPr id="21" name="AutoShape 28">
                <a:extLst>
                  <a:ext uri="{FF2B5EF4-FFF2-40B4-BE49-F238E27FC236}">
                    <a16:creationId xmlns:a16="http://schemas.microsoft.com/office/drawing/2014/main" id="{A03332B8-7091-49AF-BDEF-F833B5E294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92" y="2681"/>
                <a:ext cx="683" cy="461"/>
              </a:xfrm>
              <a:prstGeom prst="roundRect">
                <a:avLst>
                  <a:gd name="adj" fmla="val 12495"/>
                </a:avLst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969696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lv-LV"/>
              </a:p>
            </p:txBody>
          </p:sp>
          <p:sp>
            <p:nvSpPr>
              <p:cNvPr id="22" name="Rectangle 29">
                <a:extLst>
                  <a:ext uri="{FF2B5EF4-FFF2-40B4-BE49-F238E27FC236}">
                    <a16:creationId xmlns:a16="http://schemas.microsoft.com/office/drawing/2014/main" id="{74CAE7A6-16E2-4F18-AE1C-4D53029B1F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85" y="2683"/>
                <a:ext cx="694" cy="26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969696"/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>
                <a:spAutoFit/>
              </a:bodyPr>
              <a:lstStyle/>
              <a:p>
                <a:endParaRPr lang="en-GB" altLang="lv-LV" sz="1200" b="1" dirty="0">
                  <a:solidFill>
                    <a:srgbClr val="000000"/>
                  </a:solidFill>
                  <a:latin typeface="Arial Alx Win95"/>
                </a:endParaRPr>
              </a:p>
              <a:p>
                <a:r>
                  <a:rPr lang="lv-LV" altLang="lv-LV" sz="1200" b="1" dirty="0">
                    <a:solidFill>
                      <a:srgbClr val="000000"/>
                    </a:solidFill>
                    <a:latin typeface="Arial Alx Win95"/>
                  </a:rPr>
                  <a:t>10 </a:t>
                </a:r>
                <a:r>
                  <a:rPr lang="en-GB" altLang="lv-LV" sz="1200" b="1" dirty="0" err="1">
                    <a:solidFill>
                      <a:srgbClr val="000000"/>
                    </a:solidFill>
                    <a:latin typeface="Arial Alx Win95"/>
                  </a:rPr>
                  <a:t>Neklātiene</a:t>
                </a:r>
                <a:r>
                  <a:rPr lang="en-GB" altLang="lv-LV" sz="1200" b="1" dirty="0">
                    <a:solidFill>
                      <a:srgbClr val="000000"/>
                    </a:solidFill>
                    <a:latin typeface="Arial Alx Win95"/>
                  </a:rPr>
                  <a:t> </a:t>
                </a:r>
                <a:endParaRPr lang="en-GB" altLang="lv-LV" sz="1000" dirty="0">
                  <a:solidFill>
                    <a:srgbClr val="000000"/>
                  </a:solidFill>
                  <a:latin typeface="Arial Alx Win95"/>
                </a:endParaRPr>
              </a:p>
            </p:txBody>
          </p:sp>
        </p:grpSp>
        <p:grpSp>
          <p:nvGrpSpPr>
            <p:cNvPr id="17" name="Group 30">
              <a:extLst>
                <a:ext uri="{FF2B5EF4-FFF2-40B4-BE49-F238E27FC236}">
                  <a16:creationId xmlns:a16="http://schemas.microsoft.com/office/drawing/2014/main" id="{C39BC97E-333C-448C-8BAF-CF83C1C3AAB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53" y="6327"/>
              <a:ext cx="2989" cy="1235"/>
              <a:chOff x="429" y="3502"/>
              <a:chExt cx="1039" cy="448"/>
            </a:xfrm>
          </p:grpSpPr>
          <p:sp>
            <p:nvSpPr>
              <p:cNvPr id="19" name="AutoShape 31">
                <a:extLst>
                  <a:ext uri="{FF2B5EF4-FFF2-40B4-BE49-F238E27FC236}">
                    <a16:creationId xmlns:a16="http://schemas.microsoft.com/office/drawing/2014/main" id="{07135F48-03A6-42EC-9D42-A1FA7C44B9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7" y="3509"/>
                <a:ext cx="932" cy="441"/>
              </a:xfrm>
              <a:prstGeom prst="roundRect">
                <a:avLst>
                  <a:gd name="adj" fmla="val 12495"/>
                </a:avLst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969696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lv-LV"/>
              </a:p>
            </p:txBody>
          </p:sp>
          <p:sp>
            <p:nvSpPr>
              <p:cNvPr id="20" name="Rectangle 32">
                <a:extLst>
                  <a:ext uri="{FF2B5EF4-FFF2-40B4-BE49-F238E27FC236}">
                    <a16:creationId xmlns:a16="http://schemas.microsoft.com/office/drawing/2014/main" id="{FC21688E-6C63-4B21-844F-86C30EC5E1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9" y="3502"/>
                <a:ext cx="1039" cy="26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969696"/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>
                <a:spAutoFit/>
              </a:bodyPr>
              <a:lstStyle/>
              <a:p>
                <a:r>
                  <a:rPr lang="lv-LV" altLang="lv-LV" sz="1200" b="1" dirty="0">
                    <a:solidFill>
                      <a:srgbClr val="000000"/>
                    </a:solidFill>
                    <a:latin typeface="Arial Alx Win95"/>
                  </a:rPr>
                  <a:t>9 </a:t>
                </a:r>
                <a:r>
                  <a:rPr lang="en-GB" altLang="lv-LV" sz="1200" b="1" dirty="0" err="1">
                    <a:solidFill>
                      <a:srgbClr val="000000"/>
                    </a:solidFill>
                    <a:latin typeface="Arial Alx Win95"/>
                  </a:rPr>
                  <a:t>Videokonferences</a:t>
                </a:r>
                <a:r>
                  <a:rPr lang="en-GB" altLang="lv-LV" sz="1200" b="1" dirty="0">
                    <a:solidFill>
                      <a:srgbClr val="000000"/>
                    </a:solidFill>
                    <a:latin typeface="Arial Alx Win95"/>
                  </a:rPr>
                  <a:t> </a:t>
                </a:r>
                <a:r>
                  <a:rPr lang="en-GB" altLang="lv-LV" sz="1200" b="1" dirty="0" err="1">
                    <a:solidFill>
                      <a:srgbClr val="000000"/>
                    </a:solidFill>
                    <a:latin typeface="Arial Alx Win95"/>
                  </a:rPr>
                  <a:t>skolai</a:t>
                </a:r>
                <a:r>
                  <a:rPr lang="en-GB" altLang="lv-LV" sz="1200" b="1" dirty="0">
                    <a:solidFill>
                      <a:srgbClr val="000000"/>
                    </a:solidFill>
                    <a:latin typeface="Arial Alx Win95"/>
                  </a:rPr>
                  <a:t> un </a:t>
                </a:r>
                <a:r>
                  <a:rPr lang="en-GB" altLang="lv-LV" sz="1200" b="1" dirty="0" err="1">
                    <a:solidFill>
                      <a:srgbClr val="000000"/>
                    </a:solidFill>
                    <a:latin typeface="Arial Alx Win95"/>
                  </a:rPr>
                  <a:t>augstskolai</a:t>
                </a:r>
                <a:r>
                  <a:rPr lang="en-GB" altLang="lv-LV" sz="1200" b="1" dirty="0">
                    <a:solidFill>
                      <a:srgbClr val="000000"/>
                    </a:solidFill>
                    <a:latin typeface="Arial Alx Win95"/>
                  </a:rPr>
                  <a:t> </a:t>
                </a:r>
              </a:p>
            </p:txBody>
          </p:sp>
        </p:grpSp>
        <p:sp>
          <p:nvSpPr>
            <p:cNvPr id="18" name="Rectangle 33">
              <a:extLst>
                <a:ext uri="{FF2B5EF4-FFF2-40B4-BE49-F238E27FC236}">
                  <a16:creationId xmlns:a16="http://schemas.microsoft.com/office/drawing/2014/main" id="{507A0F32-51AF-46C4-A250-30A86F410F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32" y="9312"/>
              <a:ext cx="2852" cy="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969696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 algn="l"/>
              <a:endParaRPr lang="en-GB" altLang="lv-LV" sz="1000"/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D3181EA9-D2A6-4AE2-B6E6-5F3B07F1F558}"/>
              </a:ext>
            </a:extLst>
          </p:cNvPr>
          <p:cNvSpPr txBox="1"/>
          <p:nvPr/>
        </p:nvSpPr>
        <p:spPr>
          <a:xfrm>
            <a:off x="611560" y="128749"/>
            <a:ext cx="7632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Kurš sektors (cipars) atbilst šodienas situācijai?</a:t>
            </a:r>
          </a:p>
        </p:txBody>
      </p:sp>
    </p:spTree>
    <p:extLst>
      <p:ext uri="{BB962C8B-B14F-4D97-AF65-F5344CB8AC3E}">
        <p14:creationId xmlns:p14="http://schemas.microsoft.com/office/powerpoint/2010/main" val="30374769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785257"/>
            <a:ext cx="7772400" cy="838200"/>
          </a:xfrm>
        </p:spPr>
        <p:txBody>
          <a:bodyPr/>
          <a:lstStyle/>
          <a:p>
            <a:r>
              <a:rPr lang="lv-LV" altLang="lv-LV" sz="2800" b="1" dirty="0">
                <a:solidFill>
                  <a:srgbClr val="CC0099"/>
                </a:solidFill>
                <a:latin typeface="Arial" charset="0"/>
              </a:rPr>
              <a:t>Mācību realizācijas principi</a:t>
            </a:r>
            <a:endParaRPr lang="lv-LV" altLang="lv-LV" sz="2800" b="1" dirty="0">
              <a:latin typeface="Arial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2564904"/>
            <a:ext cx="8352928" cy="3124200"/>
          </a:xfrm>
        </p:spPr>
        <p:txBody>
          <a:bodyPr/>
          <a:lstStyle/>
          <a:p>
            <a:pPr>
              <a:buClr>
                <a:srgbClr val="CC0099"/>
              </a:buClr>
              <a:buFont typeface="Wingdings" pitchFamily="2" charset="2"/>
              <a:buChar char="u"/>
            </a:pPr>
            <a:r>
              <a:rPr lang="lv-LV" altLang="lv-LV" sz="2400" b="1" dirty="0">
                <a:solidFill>
                  <a:srgbClr val="000000"/>
                </a:solidFill>
                <a:latin typeface="Arial" charset="0"/>
              </a:rPr>
              <a:t>Mācību mērķis &gt; Vingrinājums &gt; Pārbaudījums</a:t>
            </a:r>
          </a:p>
          <a:p>
            <a:pPr>
              <a:buClr>
                <a:srgbClr val="CC0099"/>
              </a:buClr>
              <a:buFont typeface="Wingdings" pitchFamily="2" charset="2"/>
              <a:buChar char="u"/>
            </a:pPr>
            <a:r>
              <a:rPr lang="lv-LV" altLang="lv-LV" sz="2400" b="1" dirty="0">
                <a:solidFill>
                  <a:srgbClr val="FF00FF"/>
                </a:solidFill>
                <a:latin typeface="Arial" charset="0"/>
              </a:rPr>
              <a:t>Mācību mērķis</a:t>
            </a:r>
            <a:r>
              <a:rPr lang="lv-LV" altLang="lv-LV" sz="2400" b="1" dirty="0">
                <a:solidFill>
                  <a:srgbClr val="000000"/>
                </a:solidFill>
                <a:latin typeface="Arial" charset="0"/>
              </a:rPr>
              <a:t> –visiem skaidrs kas jāsasniedz</a:t>
            </a:r>
          </a:p>
          <a:p>
            <a:pPr>
              <a:buClr>
                <a:srgbClr val="CC0099"/>
              </a:buClr>
              <a:buFont typeface="Wingdings" pitchFamily="2" charset="2"/>
              <a:buChar char="u"/>
            </a:pPr>
            <a:r>
              <a:rPr lang="lv-LV" altLang="lv-LV" sz="2400" b="1" dirty="0">
                <a:solidFill>
                  <a:srgbClr val="FF00FF"/>
                </a:solidFill>
                <a:latin typeface="Arial" charset="0"/>
              </a:rPr>
              <a:t>Vingrinājums</a:t>
            </a:r>
            <a:r>
              <a:rPr lang="lv-LV" altLang="lv-LV" sz="2400" b="1" dirty="0">
                <a:solidFill>
                  <a:srgbClr val="000000"/>
                </a:solidFill>
                <a:latin typeface="Arial" charset="0"/>
              </a:rPr>
              <a:t> – aktīvas studijas veicina mācīšanos</a:t>
            </a:r>
          </a:p>
          <a:p>
            <a:pPr>
              <a:buClr>
                <a:srgbClr val="CC0099"/>
              </a:buClr>
              <a:buFont typeface="Wingdings" pitchFamily="2" charset="2"/>
              <a:buChar char="u"/>
            </a:pPr>
            <a:r>
              <a:rPr lang="lv-LV" altLang="lv-LV" sz="2400" b="1" dirty="0">
                <a:solidFill>
                  <a:srgbClr val="FF00FF"/>
                </a:solidFill>
                <a:latin typeface="Arial" charset="0"/>
              </a:rPr>
              <a:t>Pārbaudījums</a:t>
            </a:r>
            <a:r>
              <a:rPr lang="lv-LV" altLang="lv-LV" sz="2400" b="1" dirty="0">
                <a:solidFill>
                  <a:srgbClr val="000000"/>
                </a:solidFill>
                <a:latin typeface="Arial" charset="0"/>
              </a:rPr>
              <a:t> – pārbauda kā sasniegti mērķi</a:t>
            </a:r>
          </a:p>
          <a:p>
            <a:pPr>
              <a:buClr>
                <a:srgbClr val="CC0099"/>
              </a:buClr>
              <a:buFont typeface="Wingdings" pitchFamily="2" charset="2"/>
              <a:buChar char="u"/>
            </a:pPr>
            <a:r>
              <a:rPr lang="lv-LV" altLang="lv-LV" sz="2400" b="1" dirty="0">
                <a:solidFill>
                  <a:srgbClr val="000000"/>
                </a:solidFill>
                <a:latin typeface="Arial" charset="0"/>
              </a:rPr>
              <a:t>Testu vērtē dators, bet kontroldarbu un praktisko darbu  – konsultants</a:t>
            </a:r>
          </a:p>
          <a:p>
            <a:pPr>
              <a:buClr>
                <a:srgbClr val="CC0099"/>
              </a:buClr>
              <a:buFont typeface="Wingdings" pitchFamily="2" charset="2"/>
              <a:buChar char="u"/>
            </a:pPr>
            <a:r>
              <a:rPr lang="lv-LV" altLang="lv-LV" sz="2400" b="1" dirty="0">
                <a:solidFill>
                  <a:srgbClr val="FF00FF"/>
                </a:solidFill>
                <a:latin typeface="Arial" charset="0"/>
              </a:rPr>
              <a:t>Atgriezeniskā saite </a:t>
            </a:r>
            <a:r>
              <a:rPr lang="lv-LV" altLang="lv-LV" sz="2000" b="1" dirty="0">
                <a:latin typeface="Arial" charset="0"/>
              </a:rPr>
              <a:t>(jautājumi, pārbaudījuma rezultāts u.c.)</a:t>
            </a:r>
            <a:endParaRPr lang="lv-LV" altLang="lv-LV" sz="2000" b="1" dirty="0">
              <a:solidFill>
                <a:srgbClr val="FF00FF"/>
              </a:solidFill>
              <a:latin typeface="Arial" charset="0"/>
            </a:endParaRPr>
          </a:p>
          <a:p>
            <a:pPr>
              <a:buClr>
                <a:srgbClr val="CC0099"/>
              </a:buClr>
              <a:buFont typeface="Wingdings" pitchFamily="2" charset="2"/>
              <a:buChar char="u"/>
            </a:pPr>
            <a:r>
              <a:rPr lang="lv-LV" altLang="lv-LV" sz="2400" b="1" dirty="0">
                <a:solidFill>
                  <a:srgbClr val="000000"/>
                </a:solidFill>
                <a:latin typeface="Arial" charset="0"/>
              </a:rPr>
              <a:t>Kursa pamatelements – </a:t>
            </a:r>
            <a:r>
              <a:rPr lang="lv-LV" altLang="lv-LV" sz="2400" b="1" dirty="0" err="1">
                <a:solidFill>
                  <a:srgbClr val="000000"/>
                </a:solidFill>
                <a:latin typeface="Arial" charset="0"/>
              </a:rPr>
              <a:t>mācols</a:t>
            </a:r>
            <a:r>
              <a:rPr lang="lv-LV" altLang="lv-LV" sz="2400" b="1" dirty="0">
                <a:solidFill>
                  <a:srgbClr val="000000"/>
                </a:solidFill>
                <a:latin typeface="Arial" charset="0"/>
              </a:rPr>
              <a:t> (</a:t>
            </a:r>
            <a:r>
              <a:rPr lang="lv-LV" altLang="lv-LV" sz="2400" b="1" dirty="0" err="1">
                <a:solidFill>
                  <a:srgbClr val="000000"/>
                </a:solidFill>
                <a:latin typeface="Arial" charset="0"/>
              </a:rPr>
              <a:t>Learning</a:t>
            </a:r>
            <a:r>
              <a:rPr lang="lv-LV" altLang="lv-LV" sz="2400" b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lv-LV" altLang="lv-LV" sz="2400" b="1" dirty="0" err="1">
                <a:solidFill>
                  <a:srgbClr val="000000"/>
                </a:solidFill>
                <a:latin typeface="Arial" charset="0"/>
              </a:rPr>
              <a:t>Object</a:t>
            </a:r>
            <a:r>
              <a:rPr lang="lv-LV" altLang="lv-LV" sz="2400" b="1" dirty="0">
                <a:solidFill>
                  <a:srgbClr val="000000"/>
                </a:solidFill>
                <a:latin typeface="Arial" charset="0"/>
              </a:rPr>
              <a:t>)</a:t>
            </a:r>
          </a:p>
          <a:p>
            <a:pPr lvl="1">
              <a:lnSpc>
                <a:spcPct val="140000"/>
              </a:lnSpc>
              <a:buClr>
                <a:srgbClr val="CC0099"/>
              </a:buClr>
              <a:buFont typeface="Wingdings" pitchFamily="2" charset="2"/>
              <a:buChar char="u"/>
            </a:pPr>
            <a:endParaRPr lang="lv-LV" altLang="en-US" sz="1600" b="1" dirty="0">
              <a:solidFill>
                <a:srgbClr val="000000"/>
              </a:solidFill>
              <a:latin typeface="Arial" pitchFamily="34" charset="0"/>
              <a:cs typeface="Times New Roman" pitchFamily="18" charset="0"/>
            </a:endParaRPr>
          </a:p>
          <a:p>
            <a:pPr>
              <a:buClr>
                <a:srgbClr val="CC0099"/>
              </a:buClr>
              <a:buFont typeface="Wingdings" pitchFamily="2" charset="2"/>
              <a:buChar char="u"/>
            </a:pPr>
            <a:endParaRPr lang="lv-LV" altLang="lv-LV" sz="2400" b="1" dirty="0">
              <a:solidFill>
                <a:srgbClr val="000000"/>
              </a:solidFill>
              <a:latin typeface="Arial" charset="0"/>
            </a:endParaRPr>
          </a:p>
          <a:p>
            <a:pPr>
              <a:buClr>
                <a:srgbClr val="CC0099"/>
              </a:buClr>
              <a:buFont typeface="Wingdings" pitchFamily="2" charset="2"/>
              <a:buChar char="u"/>
            </a:pPr>
            <a:endParaRPr lang="lv-LV" altLang="lv-LV" sz="1800" b="1" dirty="0">
              <a:latin typeface="Arial" charset="0"/>
            </a:endParaRPr>
          </a:p>
          <a:p>
            <a:pPr>
              <a:lnSpc>
                <a:spcPct val="170000"/>
              </a:lnSpc>
            </a:pPr>
            <a:endParaRPr lang="lv-LV" altLang="lv-LV" sz="2400" b="1" dirty="0">
              <a:latin typeface="Arial" charset="0"/>
            </a:endParaRPr>
          </a:p>
        </p:txBody>
      </p:sp>
      <p:graphicFrame>
        <p:nvGraphicFramePr>
          <p:cNvPr id="307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5553260"/>
              </p:ext>
            </p:extLst>
          </p:nvPr>
        </p:nvGraphicFramePr>
        <p:xfrm>
          <a:off x="683568" y="604664"/>
          <a:ext cx="8001000" cy="160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12" name="Document" r:id="rId3" imgW="6925056" imgH="1670304" progId="Word.Document.8">
                  <p:embed/>
                </p:oleObj>
              </mc:Choice>
              <mc:Fallback>
                <p:oleObj name="Document" r:id="rId3" imgW="6925056" imgH="1670304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568" y="604664"/>
                        <a:ext cx="8001000" cy="160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7" name="Objekts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4509825"/>
              </p:ext>
            </p:extLst>
          </p:nvPr>
        </p:nvGraphicFramePr>
        <p:xfrm>
          <a:off x="1043608" y="6109520"/>
          <a:ext cx="6744227" cy="14969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13" name="Document" r:id="rId5" imgW="5485033" imgH="1227394" progId="Word.Document.8">
                  <p:embed/>
                </p:oleObj>
              </mc:Choice>
              <mc:Fallback>
                <p:oleObj name="Document" r:id="rId5" imgW="5485033" imgH="1227394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3608" y="6109520"/>
                        <a:ext cx="6744227" cy="149695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aida numura vietturis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08B6E9-7248-481D-AEED-2832FA8160B5}" type="slidenum">
              <a:rPr lang="lv-LV" altLang="lv-LV" smtClean="0"/>
              <a:pPr>
                <a:defRPr/>
              </a:pPr>
              <a:t>17</a:t>
            </a:fld>
            <a:endParaRPr lang="lv-LV" altLang="lv-LV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37EB151-3960-418B-9E2B-B67032F1EAE2}"/>
              </a:ext>
            </a:extLst>
          </p:cNvPr>
          <p:cNvSpPr txBox="1"/>
          <p:nvPr/>
        </p:nvSpPr>
        <p:spPr>
          <a:xfrm>
            <a:off x="2435501" y="481110"/>
            <a:ext cx="3960440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lv-LV" b="1" dirty="0">
                <a:latin typeface="Arial" panose="020B0604020202020204" pitchFamily="34" charset="0"/>
                <a:cs typeface="Arial" panose="020B0604020202020204" pitchFamily="34" charset="0"/>
              </a:rPr>
              <a:t>Šeit dod vajadzīgo informāciju </a:t>
            </a:r>
          </a:p>
        </p:txBody>
      </p:sp>
      <p:cxnSp>
        <p:nvCxnSpPr>
          <p:cNvPr id="5" name="Taisns bultveida savienotājs 4">
            <a:extLst>
              <a:ext uri="{FF2B5EF4-FFF2-40B4-BE49-F238E27FC236}">
                <a16:creationId xmlns:a16="http://schemas.microsoft.com/office/drawing/2014/main" id="{7A2C1E49-1E17-4529-B1C8-15F1349C90B9}"/>
              </a:ext>
            </a:extLst>
          </p:cNvPr>
          <p:cNvCxnSpPr>
            <a:cxnSpLocks/>
          </p:cNvCxnSpPr>
          <p:nvPr/>
        </p:nvCxnSpPr>
        <p:spPr bwMode="auto">
          <a:xfrm flipH="1">
            <a:off x="3419872" y="1312107"/>
            <a:ext cx="360040" cy="1375309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2602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785257"/>
            <a:ext cx="7772400" cy="838200"/>
          </a:xfrm>
        </p:spPr>
        <p:txBody>
          <a:bodyPr/>
          <a:lstStyle/>
          <a:p>
            <a:r>
              <a:rPr lang="lv-LV" altLang="lv-LV" sz="2800" b="1" dirty="0">
                <a:solidFill>
                  <a:srgbClr val="CC0099"/>
                </a:solidFill>
                <a:latin typeface="Arial" charset="0"/>
              </a:rPr>
              <a:t>Pārbaudījumi – elektroniski vai uz papīra?</a:t>
            </a:r>
            <a:endParaRPr lang="lv-LV" altLang="lv-LV" sz="2800" b="1" dirty="0">
              <a:latin typeface="Arial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2564904"/>
            <a:ext cx="8136904" cy="3124200"/>
          </a:xfrm>
        </p:spPr>
        <p:txBody>
          <a:bodyPr/>
          <a:lstStyle/>
          <a:p>
            <a:pPr>
              <a:buClr>
                <a:srgbClr val="CC0099"/>
              </a:buClr>
              <a:buFont typeface="Wingdings" pitchFamily="2" charset="2"/>
              <a:buChar char="u"/>
            </a:pPr>
            <a:r>
              <a:rPr lang="lv-LV" altLang="lv-LV" sz="2800" b="1" dirty="0">
                <a:solidFill>
                  <a:srgbClr val="000000"/>
                </a:solidFill>
                <a:latin typeface="Arial" charset="0"/>
              </a:rPr>
              <a:t>  </a:t>
            </a:r>
            <a:r>
              <a:rPr lang="lv-LV" altLang="lv-LV" sz="2400" b="1" dirty="0">
                <a:solidFill>
                  <a:srgbClr val="000000"/>
                </a:solidFill>
                <a:latin typeface="Arial" charset="0"/>
              </a:rPr>
              <a:t>Ko gribam pārbaudīt? Atcerēšanos, izpratni, prasmi risināt uzdevumus, prasmi analizēt?</a:t>
            </a:r>
          </a:p>
          <a:p>
            <a:pPr>
              <a:buClr>
                <a:srgbClr val="CC0099"/>
              </a:buClr>
              <a:buFont typeface="Wingdings" pitchFamily="2" charset="2"/>
              <a:buChar char="u"/>
            </a:pPr>
            <a:r>
              <a:rPr lang="lv-LV" altLang="lv-LV" sz="2400" b="1" dirty="0">
                <a:solidFill>
                  <a:srgbClr val="000000"/>
                </a:solidFill>
                <a:latin typeface="Arial" charset="0"/>
              </a:rPr>
              <a:t>  Vairāk semestra laikā, nevis tikai beigās</a:t>
            </a:r>
          </a:p>
          <a:p>
            <a:pPr>
              <a:buClr>
                <a:srgbClr val="CC0099"/>
              </a:buClr>
              <a:buFont typeface="Wingdings" pitchFamily="2" charset="2"/>
              <a:buChar char="u"/>
            </a:pPr>
            <a:r>
              <a:rPr lang="lv-LV" altLang="lv-LV" sz="2400" b="1" dirty="0">
                <a:solidFill>
                  <a:srgbClr val="000000"/>
                </a:solidFill>
                <a:latin typeface="Arial" charset="0"/>
              </a:rPr>
              <a:t>  Kompleksu uzdevumu visam semestrim, piem. kursa projekts</a:t>
            </a:r>
          </a:p>
          <a:p>
            <a:pPr>
              <a:buClr>
                <a:srgbClr val="CC0099"/>
              </a:buClr>
              <a:buFont typeface="Wingdings" pitchFamily="2" charset="2"/>
              <a:buChar char="u"/>
            </a:pPr>
            <a:r>
              <a:rPr lang="lv-LV" altLang="en-US" sz="2400" b="1" dirty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 Darba aizstāvēšana tiešsaistē – jautājumi </a:t>
            </a:r>
            <a:r>
              <a:rPr lang="lv-LV" altLang="en-US" sz="2400" b="1" dirty="0">
                <a:solidFill>
                  <a:srgbClr val="000000"/>
                </a:solidFill>
                <a:latin typeface="Arial" charset="0"/>
                <a:cs typeface="Times New Roman" pitchFamily="18" charset="0"/>
                <a:sym typeface="Wingdings" panose="05000000000000000000" pitchFamily="2" charset="2"/>
              </a:rPr>
              <a:t></a:t>
            </a:r>
          </a:p>
          <a:p>
            <a:pPr>
              <a:buClr>
                <a:srgbClr val="CC0099"/>
              </a:buClr>
              <a:buFont typeface="Wingdings" pitchFamily="2" charset="2"/>
              <a:buChar char="u"/>
            </a:pPr>
            <a:r>
              <a:rPr lang="lv-LV" altLang="en-US" sz="2400" b="1" dirty="0">
                <a:solidFill>
                  <a:srgbClr val="000000"/>
                </a:solidFill>
                <a:latin typeface="Arial" charset="0"/>
                <a:cs typeface="Times New Roman" pitchFamily="18" charset="0"/>
                <a:sym typeface="Wingdings" panose="05000000000000000000" pitchFamily="2" charset="2"/>
              </a:rPr>
              <a:t> Jānovērš </a:t>
            </a:r>
            <a:r>
              <a:rPr lang="lv-LV" altLang="en-US" sz="2400" b="1" dirty="0" err="1">
                <a:solidFill>
                  <a:srgbClr val="000000"/>
                </a:solidFill>
                <a:latin typeface="Arial" charset="0"/>
                <a:cs typeface="Times New Roman" pitchFamily="18" charset="0"/>
                <a:sym typeface="Wingdings" panose="05000000000000000000" pitchFamily="2" charset="2"/>
              </a:rPr>
              <a:t>copy-paste,</a:t>
            </a:r>
            <a:r>
              <a:rPr lang="lv-LV" altLang="en-US" sz="2400" b="1" dirty="0">
                <a:solidFill>
                  <a:srgbClr val="000000"/>
                </a:solidFill>
                <a:latin typeface="Arial" charset="0"/>
                <a:cs typeface="Times New Roman" pitchFamily="18" charset="0"/>
                <a:sym typeface="Wingdings" panose="05000000000000000000" pitchFamily="2" charset="2"/>
              </a:rPr>
              <a:t> špikošana, plaģiāts</a:t>
            </a:r>
            <a:endParaRPr lang="lv-LV" altLang="en-US" sz="2400" b="1" dirty="0">
              <a:solidFill>
                <a:srgbClr val="000000"/>
              </a:solidFill>
              <a:latin typeface="Arial" pitchFamily="34" charset="0"/>
              <a:cs typeface="Times New Roman" pitchFamily="18" charset="0"/>
            </a:endParaRPr>
          </a:p>
          <a:p>
            <a:pPr>
              <a:buClr>
                <a:srgbClr val="CC0099"/>
              </a:buClr>
              <a:buFont typeface="Wingdings" pitchFamily="2" charset="2"/>
              <a:buChar char="u"/>
            </a:pPr>
            <a:endParaRPr lang="lv-LV" altLang="lv-LV" sz="2400" b="1" dirty="0">
              <a:solidFill>
                <a:srgbClr val="000000"/>
              </a:solidFill>
              <a:latin typeface="Arial" charset="0"/>
            </a:endParaRPr>
          </a:p>
          <a:p>
            <a:pPr>
              <a:buClr>
                <a:srgbClr val="CC0099"/>
              </a:buClr>
              <a:buFont typeface="Wingdings" pitchFamily="2" charset="2"/>
              <a:buChar char="u"/>
            </a:pPr>
            <a:endParaRPr lang="lv-LV" altLang="lv-LV" sz="1800" b="1" dirty="0">
              <a:latin typeface="Arial" charset="0"/>
            </a:endParaRPr>
          </a:p>
          <a:p>
            <a:pPr>
              <a:lnSpc>
                <a:spcPct val="170000"/>
              </a:lnSpc>
            </a:pPr>
            <a:endParaRPr lang="lv-LV" altLang="lv-LV" sz="2400" b="1" dirty="0">
              <a:latin typeface="Arial" charset="0"/>
            </a:endParaRPr>
          </a:p>
        </p:txBody>
      </p:sp>
      <p:graphicFrame>
        <p:nvGraphicFramePr>
          <p:cNvPr id="3076" name="Object 4"/>
          <p:cNvGraphicFramePr>
            <a:graphicFrameLocks noChangeAspect="1"/>
          </p:cNvGraphicFramePr>
          <p:nvPr/>
        </p:nvGraphicFramePr>
        <p:xfrm>
          <a:off x="683568" y="476672"/>
          <a:ext cx="8001000" cy="160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96" name="Document" r:id="rId3" imgW="6925056" imgH="1670304" progId="Word.Document.8">
                  <p:embed/>
                </p:oleObj>
              </mc:Choice>
              <mc:Fallback>
                <p:oleObj name="Document" r:id="rId3" imgW="6925056" imgH="1670304" progId="Word.Document.8">
                  <p:embed/>
                  <p:pic>
                    <p:nvPicPr>
                      <p:cNvPr id="307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568" y="476672"/>
                        <a:ext cx="8001000" cy="160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7" name="Objekts 1"/>
          <p:cNvGraphicFramePr>
            <a:graphicFrameLocks noChangeAspect="1"/>
          </p:cNvGraphicFramePr>
          <p:nvPr/>
        </p:nvGraphicFramePr>
        <p:xfrm>
          <a:off x="1043608" y="6109520"/>
          <a:ext cx="6744227" cy="14969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97" name="Document" r:id="rId5" imgW="5485033" imgH="1227394" progId="Word.Document.8">
                  <p:embed/>
                </p:oleObj>
              </mc:Choice>
              <mc:Fallback>
                <p:oleObj name="Document" r:id="rId5" imgW="5485033" imgH="1227394" progId="Word.Document.8">
                  <p:embed/>
                  <p:pic>
                    <p:nvPicPr>
                      <p:cNvPr id="3077" name="Objekts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3608" y="6109520"/>
                        <a:ext cx="6744227" cy="149695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aida numura vietturis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08B6E9-7248-481D-AEED-2832FA8160B5}" type="slidenum">
              <a:rPr lang="lv-LV" altLang="lv-LV" smtClean="0"/>
              <a:pPr>
                <a:defRPr/>
              </a:pPr>
              <a:t>18</a:t>
            </a:fld>
            <a:endParaRPr lang="lv-LV" altLang="lv-LV"/>
          </a:p>
        </p:txBody>
      </p:sp>
    </p:spTree>
    <p:extLst>
      <p:ext uri="{BB962C8B-B14F-4D97-AF65-F5344CB8AC3E}">
        <p14:creationId xmlns:p14="http://schemas.microsoft.com/office/powerpoint/2010/main" val="24352468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4241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Attēls 2">
            <a:extLst>
              <a:ext uri="{FF2B5EF4-FFF2-40B4-BE49-F238E27FC236}">
                <a16:creationId xmlns:a16="http://schemas.microsoft.com/office/drawing/2014/main" id="{A6EB463E-3787-4B6E-9953-1DDAE6DEA5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827" y="643467"/>
            <a:ext cx="7930344" cy="5571066"/>
          </a:xfrm>
          <a:prstGeom prst="rect">
            <a:avLst/>
          </a:prstGeom>
        </p:spPr>
      </p:pic>
      <p:sp>
        <p:nvSpPr>
          <p:cNvPr id="2" name="Slaida numura vietturis 1">
            <a:extLst>
              <a:ext uri="{FF2B5EF4-FFF2-40B4-BE49-F238E27FC236}">
                <a16:creationId xmlns:a16="http://schemas.microsoft.com/office/drawing/2014/main" id="{460D77B7-4928-41E6-AFCB-DBEEFB33CD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fld id="{6C211C14-DBFE-4749-A32C-5BAFE36B542C}" type="slidenum">
              <a:rPr lang="lv-LV" altLang="lv-LV">
                <a:solidFill>
                  <a:srgbClr val="FFFFFF"/>
                </a:solidFill>
              </a:rPr>
              <a:pPr>
                <a:spcAft>
                  <a:spcPts val="600"/>
                </a:spcAft>
                <a:defRPr/>
              </a:pPr>
              <a:t>19</a:t>
            </a:fld>
            <a:endParaRPr lang="lv-LV" altLang="lv-LV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55815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785257"/>
            <a:ext cx="7772400" cy="838200"/>
          </a:xfrm>
        </p:spPr>
        <p:txBody>
          <a:bodyPr/>
          <a:lstStyle/>
          <a:p>
            <a:r>
              <a:rPr lang="lv-LV" altLang="lv-LV" sz="2800" b="1" dirty="0">
                <a:solidFill>
                  <a:srgbClr val="CC0099"/>
                </a:solidFill>
                <a:latin typeface="Arial" charset="0"/>
              </a:rPr>
              <a:t>Plāns</a:t>
            </a:r>
            <a:endParaRPr lang="lv-LV" altLang="lv-LV" sz="2800" b="1" dirty="0">
              <a:latin typeface="Arial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2564904"/>
            <a:ext cx="8136904" cy="3124200"/>
          </a:xfrm>
        </p:spPr>
        <p:txBody>
          <a:bodyPr/>
          <a:lstStyle/>
          <a:p>
            <a:pPr>
              <a:buClr>
                <a:srgbClr val="CC0099"/>
              </a:buClr>
              <a:buFont typeface="Wingdings" pitchFamily="2" charset="2"/>
              <a:buChar char="u"/>
            </a:pPr>
            <a:r>
              <a:rPr lang="lv-LV" altLang="lv-LV" sz="2400" b="1" dirty="0">
                <a:solidFill>
                  <a:srgbClr val="000000"/>
                </a:solidFill>
                <a:latin typeface="Arial" charset="0"/>
              </a:rPr>
              <a:t>Iepazīšanās</a:t>
            </a:r>
          </a:p>
          <a:p>
            <a:pPr>
              <a:buClr>
                <a:srgbClr val="CC0099"/>
              </a:buClr>
              <a:buFont typeface="Wingdings" pitchFamily="2" charset="2"/>
              <a:buChar char="u"/>
            </a:pPr>
            <a:r>
              <a:rPr lang="lv-LV" altLang="lv-LV" sz="2400" b="1" dirty="0">
                <a:solidFill>
                  <a:srgbClr val="000000"/>
                </a:solidFill>
                <a:latin typeface="Arial" charset="0"/>
              </a:rPr>
              <a:t>Ievads par mācīšanos</a:t>
            </a:r>
          </a:p>
          <a:p>
            <a:pPr>
              <a:buClr>
                <a:srgbClr val="CC0099"/>
              </a:buClr>
              <a:buFont typeface="Wingdings" pitchFamily="2" charset="2"/>
              <a:buChar char="u"/>
            </a:pPr>
            <a:r>
              <a:rPr lang="lv-LV" altLang="lv-LV" sz="2400" b="1" dirty="0">
                <a:solidFill>
                  <a:srgbClr val="000000"/>
                </a:solidFill>
                <a:latin typeface="Arial" charset="0"/>
              </a:rPr>
              <a:t>Kā šodien var noderēt tālmācības principi?</a:t>
            </a:r>
          </a:p>
          <a:p>
            <a:pPr>
              <a:buClr>
                <a:srgbClr val="CC0099"/>
              </a:buClr>
              <a:buFont typeface="Wingdings" pitchFamily="2" charset="2"/>
              <a:buChar char="u"/>
            </a:pPr>
            <a:r>
              <a:rPr lang="lv-LV" altLang="lv-LV" sz="2400" b="1" dirty="0">
                <a:solidFill>
                  <a:srgbClr val="000000"/>
                </a:solidFill>
                <a:latin typeface="Arial" charset="0"/>
              </a:rPr>
              <a:t>Metodes un risinājumi</a:t>
            </a:r>
          </a:p>
          <a:p>
            <a:pPr>
              <a:buClr>
                <a:srgbClr val="CC0099"/>
              </a:buClr>
              <a:buFont typeface="Wingdings" pitchFamily="2" charset="2"/>
              <a:buChar char="u"/>
            </a:pPr>
            <a:r>
              <a:rPr lang="lv-LV" altLang="lv-LV" sz="2400" b="1" dirty="0">
                <a:solidFill>
                  <a:srgbClr val="000000"/>
                </a:solidFill>
                <a:latin typeface="Arial" charset="0"/>
              </a:rPr>
              <a:t>Jautājumi un diskusija</a:t>
            </a:r>
          </a:p>
          <a:p>
            <a:pPr>
              <a:buClr>
                <a:srgbClr val="CC0099"/>
              </a:buClr>
              <a:buFont typeface="Wingdings" pitchFamily="2" charset="2"/>
              <a:buChar char="u"/>
            </a:pPr>
            <a:r>
              <a:rPr lang="lv-LV" altLang="lv-LV" sz="2400" b="1" dirty="0">
                <a:solidFill>
                  <a:srgbClr val="000000"/>
                </a:solidFill>
                <a:latin typeface="Arial" charset="0"/>
              </a:rPr>
              <a:t>Nobeigums</a:t>
            </a:r>
          </a:p>
        </p:txBody>
      </p:sp>
      <p:graphicFrame>
        <p:nvGraphicFramePr>
          <p:cNvPr id="307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6117913"/>
              </p:ext>
            </p:extLst>
          </p:nvPr>
        </p:nvGraphicFramePr>
        <p:xfrm>
          <a:off x="683568" y="476672"/>
          <a:ext cx="8001000" cy="160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47" name="Document" r:id="rId4" imgW="6925056" imgH="1670304" progId="Word.Document.8">
                  <p:embed/>
                </p:oleObj>
              </mc:Choice>
              <mc:Fallback>
                <p:oleObj name="Document" r:id="rId4" imgW="6925056" imgH="1670304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568" y="476672"/>
                        <a:ext cx="8001000" cy="160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7" name="Objekts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7548077"/>
              </p:ext>
            </p:extLst>
          </p:nvPr>
        </p:nvGraphicFramePr>
        <p:xfrm>
          <a:off x="1187624" y="6109520"/>
          <a:ext cx="6744227" cy="14969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48" name="Document" r:id="rId6" imgW="5485033" imgH="1227394" progId="Word.Document.8">
                  <p:embed/>
                </p:oleObj>
              </mc:Choice>
              <mc:Fallback>
                <p:oleObj name="Document" r:id="rId6" imgW="5485033" imgH="1227394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624" y="6109520"/>
                        <a:ext cx="6744227" cy="149695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aida numura vietturis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08B6E9-7248-481D-AEED-2832FA8160B5}" type="slidenum">
              <a:rPr lang="lv-LV" altLang="lv-LV" smtClean="0"/>
              <a:pPr>
                <a:defRPr/>
              </a:pPr>
              <a:t>2</a:t>
            </a:fld>
            <a:endParaRPr lang="lv-LV" altLang="lv-LV"/>
          </a:p>
        </p:txBody>
      </p:sp>
    </p:spTree>
    <p:extLst>
      <p:ext uri="{BB962C8B-B14F-4D97-AF65-F5344CB8AC3E}">
        <p14:creationId xmlns:p14="http://schemas.microsoft.com/office/powerpoint/2010/main" val="34305180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785257"/>
            <a:ext cx="7772400" cy="838200"/>
          </a:xfrm>
        </p:spPr>
        <p:txBody>
          <a:bodyPr/>
          <a:lstStyle/>
          <a:p>
            <a:r>
              <a:rPr lang="lv-LV" altLang="lv-LV" sz="2800" b="1" dirty="0">
                <a:solidFill>
                  <a:srgbClr val="CC0099"/>
                </a:solidFill>
                <a:latin typeface="Arial" charset="0"/>
              </a:rPr>
              <a:t>Svarīgas lietas</a:t>
            </a:r>
            <a:endParaRPr lang="lv-LV" altLang="lv-LV" sz="2800" b="1" dirty="0">
              <a:latin typeface="Arial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2564904"/>
            <a:ext cx="8136904" cy="3124200"/>
          </a:xfrm>
        </p:spPr>
        <p:txBody>
          <a:bodyPr/>
          <a:lstStyle/>
          <a:p>
            <a:pPr>
              <a:buClr>
                <a:srgbClr val="CC0099"/>
              </a:buClr>
              <a:buFont typeface="Wingdings" pitchFamily="2" charset="2"/>
              <a:buChar char="u"/>
            </a:pPr>
            <a:r>
              <a:rPr lang="lv-LV" altLang="lv-LV" sz="2400" b="1" dirty="0">
                <a:solidFill>
                  <a:srgbClr val="000000"/>
                </a:solidFill>
                <a:latin typeface="Arial" charset="0"/>
              </a:rPr>
              <a:t>Plānošana – </a:t>
            </a:r>
            <a:r>
              <a:rPr lang="lv-LV" altLang="lv-LV" sz="2400" dirty="0">
                <a:solidFill>
                  <a:srgbClr val="000000"/>
                </a:solidFill>
                <a:latin typeface="Arial" charset="0"/>
              </a:rPr>
              <a:t>kāds ir students, kas ir jāapgūst, kā realizēt aktīvas studijas, </a:t>
            </a:r>
            <a:r>
              <a:rPr lang="lv-LV" altLang="lv-LV" sz="2400" b="1" dirty="0">
                <a:solidFill>
                  <a:srgbClr val="FF00FF"/>
                </a:solidFill>
                <a:latin typeface="Arial" charset="0"/>
              </a:rPr>
              <a:t>tehnoloģijas</a:t>
            </a:r>
            <a:r>
              <a:rPr lang="lv-LV" altLang="lv-LV" sz="2400" dirty="0">
                <a:solidFill>
                  <a:srgbClr val="000000"/>
                </a:solidFill>
                <a:latin typeface="Arial" charset="0"/>
              </a:rPr>
              <a:t>, pārbaudījumi</a:t>
            </a:r>
          </a:p>
          <a:p>
            <a:pPr>
              <a:buClr>
                <a:srgbClr val="CC0099"/>
              </a:buClr>
              <a:buFont typeface="Wingdings" pitchFamily="2" charset="2"/>
              <a:buChar char="u"/>
            </a:pPr>
            <a:r>
              <a:rPr lang="lv-LV" altLang="lv-LV" sz="2400" b="1" dirty="0">
                <a:solidFill>
                  <a:srgbClr val="000000"/>
                </a:solidFill>
                <a:latin typeface="Arial" charset="0"/>
              </a:rPr>
              <a:t>Kursa izstrāde – </a:t>
            </a:r>
            <a:r>
              <a:rPr lang="lv-LV" altLang="lv-LV" sz="2400" dirty="0">
                <a:solidFill>
                  <a:srgbClr val="000000"/>
                </a:solidFill>
                <a:latin typeface="Arial" charset="0"/>
              </a:rPr>
              <a:t>studiju materiāli ar vingrinājumiem un  atgriezenisko saiti + pārbaudījumi</a:t>
            </a:r>
          </a:p>
          <a:p>
            <a:pPr>
              <a:buClr>
                <a:srgbClr val="CC0099"/>
              </a:buClr>
              <a:buFont typeface="Wingdings" pitchFamily="2" charset="2"/>
              <a:buChar char="u"/>
            </a:pPr>
            <a:r>
              <a:rPr lang="lv-LV" altLang="lv-LV" sz="2400" b="1" dirty="0">
                <a:latin typeface="Arial" charset="0"/>
              </a:rPr>
              <a:t>Izmēģinājums</a:t>
            </a:r>
          </a:p>
          <a:p>
            <a:pPr>
              <a:buClr>
                <a:srgbClr val="CC0099"/>
              </a:buClr>
              <a:buFont typeface="Wingdings" pitchFamily="2" charset="2"/>
              <a:buChar char="u"/>
            </a:pPr>
            <a:r>
              <a:rPr lang="lv-LV" altLang="lv-LV" sz="2400" b="1" dirty="0">
                <a:latin typeface="Arial" charset="0"/>
              </a:rPr>
              <a:t>Studiju atbalsts </a:t>
            </a:r>
            <a:endParaRPr lang="lv-LV" altLang="lv-LV" sz="2400" b="1" dirty="0">
              <a:solidFill>
                <a:srgbClr val="FF00FF"/>
              </a:solidFill>
              <a:latin typeface="Arial" charset="0"/>
            </a:endParaRPr>
          </a:p>
          <a:p>
            <a:pPr>
              <a:buClr>
                <a:srgbClr val="CC0099"/>
              </a:buClr>
              <a:buFont typeface="Wingdings" pitchFamily="2" charset="2"/>
              <a:buChar char="u"/>
            </a:pPr>
            <a:r>
              <a:rPr lang="lv-LV" altLang="lv-LV" sz="2400" b="1" dirty="0">
                <a:latin typeface="Arial" charset="0"/>
              </a:rPr>
              <a:t>Kursa administrēšana</a:t>
            </a:r>
          </a:p>
          <a:p>
            <a:pPr>
              <a:buClr>
                <a:srgbClr val="CC0099"/>
              </a:buClr>
              <a:buFont typeface="Wingdings" pitchFamily="2" charset="2"/>
              <a:buChar char="u"/>
            </a:pPr>
            <a:endParaRPr lang="lv-LV" altLang="lv-LV" sz="2400" b="1" dirty="0">
              <a:latin typeface="Arial" charset="0"/>
            </a:endParaRPr>
          </a:p>
        </p:txBody>
      </p:sp>
      <p:graphicFrame>
        <p:nvGraphicFramePr>
          <p:cNvPr id="307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5403165"/>
              </p:ext>
            </p:extLst>
          </p:nvPr>
        </p:nvGraphicFramePr>
        <p:xfrm>
          <a:off x="683568" y="404664"/>
          <a:ext cx="8001000" cy="160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36" name="Document" r:id="rId3" imgW="6925056" imgH="1670304" progId="Word.Document.8">
                  <p:embed/>
                </p:oleObj>
              </mc:Choice>
              <mc:Fallback>
                <p:oleObj name="Document" r:id="rId3" imgW="6925056" imgH="1670304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568" y="404664"/>
                        <a:ext cx="8001000" cy="160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7" name="Objekts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2212577"/>
              </p:ext>
            </p:extLst>
          </p:nvPr>
        </p:nvGraphicFramePr>
        <p:xfrm>
          <a:off x="1043608" y="6109520"/>
          <a:ext cx="6744227" cy="14969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37" name="Document" r:id="rId5" imgW="5485033" imgH="1227394" progId="Word.Document.8">
                  <p:embed/>
                </p:oleObj>
              </mc:Choice>
              <mc:Fallback>
                <p:oleObj name="Document" r:id="rId5" imgW="5485033" imgH="1227394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3608" y="6109520"/>
                        <a:ext cx="6744227" cy="149695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8"/>
          <p:cNvSpPr txBox="1">
            <a:spLocks noChangeArrowheads="1"/>
          </p:cNvSpPr>
          <p:nvPr/>
        </p:nvSpPr>
        <p:spPr bwMode="auto">
          <a:xfrm>
            <a:off x="3851920" y="678004"/>
            <a:ext cx="5091390" cy="127419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defRPr sz="2400" b="1">
                <a:solidFill>
                  <a:srgbClr val="064444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400">
                <a:solidFill>
                  <a:srgbClr val="064444"/>
                </a:solidFill>
                <a:latin typeface="Calibri" pitchFamily="34" charset="0"/>
                <a:ea typeface="ＭＳ Ｐゴシック" pitchFamily="34" charset="-128"/>
              </a:defRPr>
            </a:lvl2pPr>
            <a:lvl3pPr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rgbClr val="064444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600">
                <a:solidFill>
                  <a:srgbClr val="064444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rgbClr val="064444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rgbClr val="064444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rgbClr val="064444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rgbClr val="064444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rgbClr val="064444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marL="0" lvl="2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lv-LV" altLang="lv-LV" sz="2400" b="1" dirty="0">
                <a:solidFill>
                  <a:srgbClr val="232176"/>
                </a:solidFill>
                <a:latin typeface="Verdana" pitchFamily="34" charset="0"/>
                <a:cs typeface="Arial" charset="0"/>
              </a:rPr>
              <a:t>Reizēm studiju materiāli nav tik svarīgi, kā labi izstrādāts un organizēts studiju process</a:t>
            </a:r>
          </a:p>
        </p:txBody>
      </p:sp>
      <p:sp>
        <p:nvSpPr>
          <p:cNvPr id="2" name="Slaida numura vietturis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08B6E9-7248-481D-AEED-2832FA8160B5}" type="slidenum">
              <a:rPr lang="lv-LV" altLang="lv-LV" smtClean="0"/>
              <a:pPr>
                <a:defRPr/>
              </a:pPr>
              <a:t>20</a:t>
            </a:fld>
            <a:endParaRPr lang="lv-LV" altLang="lv-LV"/>
          </a:p>
        </p:txBody>
      </p:sp>
    </p:spTree>
    <p:extLst>
      <p:ext uri="{BB962C8B-B14F-4D97-AF65-F5344CB8AC3E}">
        <p14:creationId xmlns:p14="http://schemas.microsoft.com/office/powerpoint/2010/main" val="4182171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numura vietturis 1">
            <a:extLst>
              <a:ext uri="{FF2B5EF4-FFF2-40B4-BE49-F238E27FC236}">
                <a16:creationId xmlns:a16="http://schemas.microsoft.com/office/drawing/2014/main" id="{E1646B9F-DEE4-418D-9E91-D2BAF7AC6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211C14-DBFE-4749-A32C-5BAFE36B542C}" type="slidenum">
              <a:rPr lang="lv-LV" altLang="lv-LV" smtClean="0"/>
              <a:pPr>
                <a:defRPr/>
              </a:pPr>
              <a:t>21</a:t>
            </a:fld>
            <a:endParaRPr lang="lv-LV" altLang="lv-LV"/>
          </a:p>
        </p:txBody>
      </p:sp>
      <p:pic>
        <p:nvPicPr>
          <p:cNvPr id="3" name="Attēls 2">
            <a:extLst>
              <a:ext uri="{FF2B5EF4-FFF2-40B4-BE49-F238E27FC236}">
                <a16:creationId xmlns:a16="http://schemas.microsoft.com/office/drawing/2014/main" id="{51EB7D79-EDF9-41AF-AE08-B179B0EF7B9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957" t="18566" r="36564" b="21845"/>
          <a:stretch/>
        </p:blipFill>
        <p:spPr>
          <a:xfrm>
            <a:off x="539552" y="476672"/>
            <a:ext cx="7927738" cy="559675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4807839-ABB5-4068-84B6-0EE25BA89E16}"/>
              </a:ext>
            </a:extLst>
          </p:cNvPr>
          <p:cNvSpPr txBox="1"/>
          <p:nvPr/>
        </p:nvSpPr>
        <p:spPr>
          <a:xfrm>
            <a:off x="539552" y="6248400"/>
            <a:ext cx="684076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lv-LV" dirty="0">
                <a:latin typeface="Arial" panose="020B0604020202020204" pitchFamily="34" charset="0"/>
                <a:cs typeface="Arial" panose="020B0604020202020204" pitchFamily="34" charset="0"/>
              </a:rPr>
              <a:t>No OU kursa «</a:t>
            </a:r>
            <a:r>
              <a:rPr lang="lv-LV" dirty="0" err="1">
                <a:latin typeface="Arial" panose="020B0604020202020204" pitchFamily="34" charset="0"/>
                <a:cs typeface="Arial" panose="020B0604020202020204" pitchFamily="34" charset="0"/>
              </a:rPr>
              <a:t>Teaching</a:t>
            </a:r>
            <a:r>
              <a:rPr lang="lv-LV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dirty="0" err="1">
                <a:latin typeface="Arial" panose="020B0604020202020204" pitchFamily="34" charset="0"/>
                <a:cs typeface="Arial" panose="020B0604020202020204" pitchFamily="34" charset="0"/>
              </a:rPr>
              <a:t>Online</a:t>
            </a:r>
            <a:r>
              <a:rPr lang="lv-LV" dirty="0"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</a:p>
        </p:txBody>
      </p:sp>
    </p:spTree>
    <p:extLst>
      <p:ext uri="{BB962C8B-B14F-4D97-AF65-F5344CB8AC3E}">
        <p14:creationId xmlns:p14="http://schemas.microsoft.com/office/powerpoint/2010/main" val="13562429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numura vietturis 1">
            <a:extLst>
              <a:ext uri="{FF2B5EF4-FFF2-40B4-BE49-F238E27FC236}">
                <a16:creationId xmlns:a16="http://schemas.microsoft.com/office/drawing/2014/main" id="{9F2FF457-4186-4DF3-9D90-A3A1A6B71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211C14-DBFE-4749-A32C-5BAFE36B542C}" type="slidenum">
              <a:rPr lang="lv-LV" altLang="lv-LV" smtClean="0"/>
              <a:pPr>
                <a:defRPr/>
              </a:pPr>
              <a:t>22</a:t>
            </a:fld>
            <a:endParaRPr lang="lv-LV" altLang="lv-LV"/>
          </a:p>
        </p:txBody>
      </p:sp>
      <p:pic>
        <p:nvPicPr>
          <p:cNvPr id="3" name="Attēls 2">
            <a:extLst>
              <a:ext uri="{FF2B5EF4-FFF2-40B4-BE49-F238E27FC236}">
                <a16:creationId xmlns:a16="http://schemas.microsoft.com/office/drawing/2014/main" id="{371AE164-9370-4323-BB56-9FE9B1B29DD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163" t="16401" r="27163" b="10801"/>
          <a:stretch/>
        </p:blipFill>
        <p:spPr>
          <a:xfrm>
            <a:off x="755576" y="151394"/>
            <a:ext cx="7200800" cy="645589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371846C-525C-40F3-AA05-D8BD590F826C}"/>
              </a:ext>
            </a:extLst>
          </p:cNvPr>
          <p:cNvSpPr txBox="1"/>
          <p:nvPr/>
        </p:nvSpPr>
        <p:spPr>
          <a:xfrm>
            <a:off x="5148064" y="151394"/>
            <a:ext cx="3600400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lv-LV" sz="2000" dirty="0">
                <a:latin typeface="Arial" panose="020B0604020202020204" pitchFamily="34" charset="0"/>
                <a:cs typeface="Arial" panose="020B0604020202020204" pitchFamily="34" charset="0"/>
              </a:rPr>
              <a:t>No Dublinas Universitātes</a:t>
            </a:r>
          </a:p>
        </p:txBody>
      </p:sp>
    </p:spTree>
    <p:extLst>
      <p:ext uri="{BB962C8B-B14F-4D97-AF65-F5344CB8AC3E}">
        <p14:creationId xmlns:p14="http://schemas.microsoft.com/office/powerpoint/2010/main" val="10343774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785257"/>
            <a:ext cx="7772400" cy="838200"/>
          </a:xfrm>
        </p:spPr>
        <p:txBody>
          <a:bodyPr/>
          <a:lstStyle/>
          <a:p>
            <a:r>
              <a:rPr lang="lv-LV" altLang="lv-LV" sz="2800" b="1" dirty="0">
                <a:solidFill>
                  <a:srgbClr val="CC0099"/>
                </a:solidFill>
                <a:latin typeface="Arial" charset="0"/>
              </a:rPr>
              <a:t>3 mijiedarbības</a:t>
            </a:r>
            <a:endParaRPr lang="lv-LV" altLang="lv-LV" sz="2800" b="1" dirty="0">
              <a:latin typeface="Arial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2564904"/>
            <a:ext cx="8136904" cy="3124200"/>
          </a:xfrm>
        </p:spPr>
        <p:txBody>
          <a:bodyPr/>
          <a:lstStyle/>
          <a:p>
            <a:pPr>
              <a:buClr>
                <a:srgbClr val="CC0099"/>
              </a:buClr>
              <a:buFont typeface="Wingdings" pitchFamily="2" charset="2"/>
              <a:buChar char="u"/>
            </a:pPr>
            <a:r>
              <a:rPr lang="lv-LV" altLang="lv-LV" sz="2800" b="1" dirty="0">
                <a:solidFill>
                  <a:srgbClr val="000000"/>
                </a:solidFill>
                <a:latin typeface="Arial" charset="0"/>
              </a:rPr>
              <a:t>  Students                studiju materiāli</a:t>
            </a:r>
          </a:p>
          <a:p>
            <a:pPr>
              <a:buClr>
                <a:srgbClr val="CC0099"/>
              </a:buClr>
              <a:buFont typeface="Wingdings" pitchFamily="2" charset="2"/>
              <a:buChar char="u"/>
            </a:pPr>
            <a:r>
              <a:rPr lang="lv-LV" altLang="lv-LV" sz="2800" b="1" dirty="0">
                <a:solidFill>
                  <a:srgbClr val="000000"/>
                </a:solidFill>
                <a:latin typeface="Arial" charset="0"/>
              </a:rPr>
              <a:t>  Pasniedzējs           students</a:t>
            </a:r>
          </a:p>
          <a:p>
            <a:pPr>
              <a:buClr>
                <a:srgbClr val="CC0099"/>
              </a:buClr>
              <a:buFont typeface="Wingdings" pitchFamily="2" charset="2"/>
              <a:buChar char="u"/>
            </a:pPr>
            <a:r>
              <a:rPr lang="lv-LV" altLang="lv-LV" sz="2800" b="1" dirty="0">
                <a:solidFill>
                  <a:srgbClr val="000000"/>
                </a:solidFill>
                <a:latin typeface="Arial" charset="0"/>
              </a:rPr>
              <a:t>  Students                </a:t>
            </a:r>
            <a:r>
              <a:rPr lang="lv-LV" altLang="lv-LV" sz="2800" b="1" dirty="0" err="1">
                <a:solidFill>
                  <a:srgbClr val="000000"/>
                </a:solidFill>
                <a:latin typeface="Arial" charset="0"/>
              </a:rPr>
              <a:t>students</a:t>
            </a:r>
            <a:endParaRPr lang="lv-LV" altLang="lv-LV" sz="2800" b="1" dirty="0">
              <a:solidFill>
                <a:srgbClr val="000000"/>
              </a:solidFill>
              <a:latin typeface="Arial" charset="0"/>
            </a:endParaRPr>
          </a:p>
          <a:p>
            <a:pPr lvl="1">
              <a:lnSpc>
                <a:spcPct val="140000"/>
              </a:lnSpc>
              <a:buClr>
                <a:srgbClr val="CC0099"/>
              </a:buClr>
              <a:buFont typeface="Wingdings" pitchFamily="2" charset="2"/>
              <a:buChar char="u"/>
            </a:pPr>
            <a:endParaRPr lang="lv-LV" altLang="en-US" sz="1600" b="1" dirty="0">
              <a:solidFill>
                <a:srgbClr val="000000"/>
              </a:solidFill>
              <a:latin typeface="Arial" pitchFamily="34" charset="0"/>
              <a:cs typeface="Times New Roman" pitchFamily="18" charset="0"/>
            </a:endParaRPr>
          </a:p>
          <a:p>
            <a:pPr>
              <a:buClr>
                <a:srgbClr val="CC0099"/>
              </a:buClr>
              <a:buFont typeface="Wingdings" pitchFamily="2" charset="2"/>
              <a:buChar char="u"/>
            </a:pPr>
            <a:endParaRPr lang="lv-LV" altLang="lv-LV" sz="2400" b="1" dirty="0">
              <a:solidFill>
                <a:srgbClr val="000000"/>
              </a:solidFill>
              <a:latin typeface="Arial" charset="0"/>
            </a:endParaRPr>
          </a:p>
          <a:p>
            <a:pPr>
              <a:buClr>
                <a:srgbClr val="CC0099"/>
              </a:buClr>
              <a:buFont typeface="Wingdings" pitchFamily="2" charset="2"/>
              <a:buChar char="u"/>
            </a:pPr>
            <a:endParaRPr lang="lv-LV" altLang="lv-LV" sz="1800" b="1" dirty="0">
              <a:latin typeface="Arial" charset="0"/>
            </a:endParaRPr>
          </a:p>
          <a:p>
            <a:pPr>
              <a:lnSpc>
                <a:spcPct val="170000"/>
              </a:lnSpc>
            </a:pPr>
            <a:endParaRPr lang="lv-LV" altLang="lv-LV" sz="2400" b="1" dirty="0">
              <a:latin typeface="Arial" charset="0"/>
            </a:endParaRPr>
          </a:p>
        </p:txBody>
      </p:sp>
      <p:graphicFrame>
        <p:nvGraphicFramePr>
          <p:cNvPr id="307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3138295"/>
              </p:ext>
            </p:extLst>
          </p:nvPr>
        </p:nvGraphicFramePr>
        <p:xfrm>
          <a:off x="683568" y="476672"/>
          <a:ext cx="8001000" cy="160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50" name="Document" r:id="rId3" imgW="6925056" imgH="1670304" progId="Word.Document.8">
                  <p:embed/>
                </p:oleObj>
              </mc:Choice>
              <mc:Fallback>
                <p:oleObj name="Document" r:id="rId3" imgW="6925056" imgH="1670304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568" y="476672"/>
                        <a:ext cx="8001000" cy="160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7" name="Objekts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635972"/>
              </p:ext>
            </p:extLst>
          </p:nvPr>
        </p:nvGraphicFramePr>
        <p:xfrm>
          <a:off x="1043608" y="6109520"/>
          <a:ext cx="6744227" cy="14969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51" name="Document" r:id="rId5" imgW="5485033" imgH="1227394" progId="Word.Document.8">
                  <p:embed/>
                </p:oleObj>
              </mc:Choice>
              <mc:Fallback>
                <p:oleObj name="Document" r:id="rId5" imgW="5485033" imgH="1227394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3608" y="6109520"/>
                        <a:ext cx="6744227" cy="149695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aida numura vietturis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08B6E9-7248-481D-AEED-2832FA8160B5}" type="slidenum">
              <a:rPr lang="lv-LV" altLang="lv-LV" smtClean="0"/>
              <a:pPr>
                <a:defRPr/>
              </a:pPr>
              <a:t>23</a:t>
            </a:fld>
            <a:endParaRPr lang="lv-LV" altLang="lv-LV"/>
          </a:p>
        </p:txBody>
      </p:sp>
      <p:cxnSp>
        <p:nvCxnSpPr>
          <p:cNvPr id="4" name="Taisns bultveida savienotājs 3">
            <a:extLst>
              <a:ext uri="{FF2B5EF4-FFF2-40B4-BE49-F238E27FC236}">
                <a16:creationId xmlns:a16="http://schemas.microsoft.com/office/drawing/2014/main" id="{1360EFA1-D8EF-4FE0-90C1-E56498A8B471}"/>
              </a:ext>
            </a:extLst>
          </p:cNvPr>
          <p:cNvCxnSpPr/>
          <p:nvPr/>
        </p:nvCxnSpPr>
        <p:spPr bwMode="auto">
          <a:xfrm>
            <a:off x="3563888" y="2852936"/>
            <a:ext cx="576064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9" name="Taisns bultveida savienotājs 8">
            <a:extLst>
              <a:ext uri="{FF2B5EF4-FFF2-40B4-BE49-F238E27FC236}">
                <a16:creationId xmlns:a16="http://schemas.microsoft.com/office/drawing/2014/main" id="{2492CB51-3DFE-41B8-8072-BB9A3B2BC92B}"/>
              </a:ext>
            </a:extLst>
          </p:cNvPr>
          <p:cNvCxnSpPr/>
          <p:nvPr/>
        </p:nvCxnSpPr>
        <p:spPr bwMode="auto">
          <a:xfrm>
            <a:off x="3563888" y="3356992"/>
            <a:ext cx="576064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0" name="Taisns bultveida savienotājs 9">
            <a:extLst>
              <a:ext uri="{FF2B5EF4-FFF2-40B4-BE49-F238E27FC236}">
                <a16:creationId xmlns:a16="http://schemas.microsoft.com/office/drawing/2014/main" id="{8C741C88-3107-4DAD-83C9-4941DAD3B926}"/>
              </a:ext>
            </a:extLst>
          </p:cNvPr>
          <p:cNvCxnSpPr/>
          <p:nvPr/>
        </p:nvCxnSpPr>
        <p:spPr bwMode="auto">
          <a:xfrm>
            <a:off x="3563888" y="3861048"/>
            <a:ext cx="576064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9451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785257"/>
            <a:ext cx="7772400" cy="838200"/>
          </a:xfrm>
        </p:spPr>
        <p:txBody>
          <a:bodyPr/>
          <a:lstStyle/>
          <a:p>
            <a:r>
              <a:rPr lang="lv-LV" altLang="lv-LV" sz="2800" b="1" dirty="0">
                <a:solidFill>
                  <a:srgbClr val="CC0099"/>
                </a:solidFill>
                <a:latin typeface="Arial" charset="0"/>
              </a:rPr>
              <a:t>Students – studiju materiāli</a:t>
            </a:r>
            <a:endParaRPr lang="lv-LV" altLang="lv-LV" sz="2800" b="1" dirty="0">
              <a:latin typeface="Arial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2564904"/>
            <a:ext cx="8136904" cy="3124200"/>
          </a:xfrm>
        </p:spPr>
        <p:txBody>
          <a:bodyPr/>
          <a:lstStyle/>
          <a:p>
            <a:pPr>
              <a:buClr>
                <a:srgbClr val="CC0099"/>
              </a:buClr>
              <a:buFont typeface="Wingdings" pitchFamily="2" charset="2"/>
              <a:buChar char="u"/>
            </a:pPr>
            <a:r>
              <a:rPr lang="lv-LV" altLang="lv-LV" sz="2800" b="1" dirty="0">
                <a:solidFill>
                  <a:srgbClr val="000000"/>
                </a:solidFill>
                <a:latin typeface="Arial" charset="0"/>
              </a:rPr>
              <a:t>  </a:t>
            </a:r>
            <a:r>
              <a:rPr lang="lv-LV" altLang="lv-LV" sz="2400" b="1" dirty="0">
                <a:solidFill>
                  <a:srgbClr val="000000"/>
                </a:solidFill>
                <a:latin typeface="Arial" charset="0"/>
              </a:rPr>
              <a:t>Pieejama un pieņemama tehnoloģija</a:t>
            </a:r>
          </a:p>
          <a:p>
            <a:pPr>
              <a:buClr>
                <a:srgbClr val="CC0099"/>
              </a:buClr>
              <a:buFont typeface="Wingdings" pitchFamily="2" charset="2"/>
              <a:buChar char="u"/>
            </a:pPr>
            <a:r>
              <a:rPr lang="lv-LV" altLang="lv-LV" sz="2400" b="1" dirty="0">
                <a:solidFill>
                  <a:srgbClr val="000000"/>
                </a:solidFill>
                <a:latin typeface="Arial" charset="0"/>
              </a:rPr>
              <a:t>  Brīvpieejas mācību materiāli (OER), MOOC</a:t>
            </a:r>
          </a:p>
          <a:p>
            <a:pPr>
              <a:buClr>
                <a:srgbClr val="CC0099"/>
              </a:buClr>
              <a:buFont typeface="Wingdings" pitchFamily="2" charset="2"/>
              <a:buChar char="u"/>
            </a:pPr>
            <a:r>
              <a:rPr lang="lv-LV" altLang="lv-LV" sz="2400" b="1" dirty="0">
                <a:solidFill>
                  <a:srgbClr val="000000"/>
                </a:solidFill>
                <a:latin typeface="Arial" charset="0"/>
              </a:rPr>
              <a:t>  Īsi teikumi, saprotami termini, vienkārši skaidrojumi u.c.</a:t>
            </a:r>
          </a:p>
          <a:p>
            <a:pPr>
              <a:buClr>
                <a:srgbClr val="CC0099"/>
              </a:buClr>
              <a:buFont typeface="Wingdings" pitchFamily="2" charset="2"/>
              <a:buChar char="u"/>
            </a:pPr>
            <a:r>
              <a:rPr lang="lv-LV" altLang="lv-LV" sz="2400" b="1" dirty="0">
                <a:solidFill>
                  <a:srgbClr val="000000"/>
                </a:solidFill>
                <a:latin typeface="Arial" charset="0"/>
              </a:rPr>
              <a:t>  Attēli, grafiki, shēmas</a:t>
            </a:r>
          </a:p>
          <a:p>
            <a:pPr>
              <a:buClr>
                <a:srgbClr val="CC0099"/>
              </a:buClr>
              <a:buFont typeface="Wingdings" pitchFamily="2" charset="2"/>
              <a:buChar char="u"/>
            </a:pPr>
            <a:r>
              <a:rPr lang="lv-LV" altLang="lv-LV" sz="2400" b="1" dirty="0">
                <a:solidFill>
                  <a:srgbClr val="000000"/>
                </a:solidFill>
                <a:latin typeface="Arial" charset="0"/>
              </a:rPr>
              <a:t>  Īsi video (līdz 5 min.)</a:t>
            </a:r>
          </a:p>
          <a:p>
            <a:pPr marL="0" indent="0">
              <a:buClr>
                <a:srgbClr val="CC0099"/>
              </a:buClr>
              <a:buNone/>
            </a:pPr>
            <a:endParaRPr lang="lv-LV" altLang="lv-LV" sz="2400" b="1" dirty="0">
              <a:solidFill>
                <a:srgbClr val="000000"/>
              </a:solidFill>
              <a:latin typeface="Arial" charset="0"/>
            </a:endParaRPr>
          </a:p>
          <a:p>
            <a:pPr>
              <a:buClr>
                <a:srgbClr val="CC0099"/>
              </a:buClr>
              <a:buFont typeface="Wingdings" pitchFamily="2" charset="2"/>
              <a:buChar char="u"/>
            </a:pPr>
            <a:endParaRPr lang="lv-LV" altLang="lv-LV" sz="1800" b="1" dirty="0">
              <a:latin typeface="Arial" charset="0"/>
            </a:endParaRPr>
          </a:p>
          <a:p>
            <a:pPr>
              <a:lnSpc>
                <a:spcPct val="170000"/>
              </a:lnSpc>
            </a:pPr>
            <a:endParaRPr lang="lv-LV" altLang="lv-LV" sz="2400" b="1" dirty="0">
              <a:latin typeface="Arial" charset="0"/>
            </a:endParaRPr>
          </a:p>
        </p:txBody>
      </p:sp>
      <p:graphicFrame>
        <p:nvGraphicFramePr>
          <p:cNvPr id="3076" name="Object 4"/>
          <p:cNvGraphicFramePr>
            <a:graphicFrameLocks noChangeAspect="1"/>
          </p:cNvGraphicFramePr>
          <p:nvPr/>
        </p:nvGraphicFramePr>
        <p:xfrm>
          <a:off x="683568" y="476672"/>
          <a:ext cx="8001000" cy="160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78" name="Document" r:id="rId3" imgW="6925056" imgH="1670304" progId="Word.Document.8">
                  <p:embed/>
                </p:oleObj>
              </mc:Choice>
              <mc:Fallback>
                <p:oleObj name="Document" r:id="rId3" imgW="6925056" imgH="1670304" progId="Word.Document.8">
                  <p:embed/>
                  <p:pic>
                    <p:nvPicPr>
                      <p:cNvPr id="307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568" y="476672"/>
                        <a:ext cx="8001000" cy="160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7" name="Objekts 1"/>
          <p:cNvGraphicFramePr>
            <a:graphicFrameLocks noChangeAspect="1"/>
          </p:cNvGraphicFramePr>
          <p:nvPr/>
        </p:nvGraphicFramePr>
        <p:xfrm>
          <a:off x="1043608" y="6109520"/>
          <a:ext cx="6744227" cy="14969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79" name="Document" r:id="rId5" imgW="5485033" imgH="1227394" progId="Word.Document.8">
                  <p:embed/>
                </p:oleObj>
              </mc:Choice>
              <mc:Fallback>
                <p:oleObj name="Document" r:id="rId5" imgW="5485033" imgH="1227394" progId="Word.Document.8">
                  <p:embed/>
                  <p:pic>
                    <p:nvPicPr>
                      <p:cNvPr id="3077" name="Objekts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3608" y="6109520"/>
                        <a:ext cx="6744227" cy="149695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aida numura vietturis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08B6E9-7248-481D-AEED-2832FA8160B5}" type="slidenum">
              <a:rPr lang="lv-LV" altLang="lv-LV" smtClean="0"/>
              <a:pPr>
                <a:defRPr/>
              </a:pPr>
              <a:t>24</a:t>
            </a:fld>
            <a:endParaRPr lang="lv-LV" altLang="lv-LV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0D689BA-5F1A-427A-8F3E-BB49294C627A}"/>
              </a:ext>
            </a:extLst>
          </p:cNvPr>
          <p:cNvSpPr txBox="1"/>
          <p:nvPr/>
        </p:nvSpPr>
        <p:spPr>
          <a:xfrm>
            <a:off x="399592" y="5088939"/>
            <a:ext cx="8568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altLang="lv-LV" b="1" dirty="0">
                <a:solidFill>
                  <a:srgbClr val="0070C0"/>
                </a:solidFill>
                <a:latin typeface="Arial" panose="020B0604020202020204" pitchFamily="34" charset="0"/>
              </a:rPr>
              <a:t>Tekstam ir jābūt tik garam, lai pateiktu būtību, un tik īsam cik vien iespējams, lai tomēr pateiktu svarīgāko </a:t>
            </a:r>
            <a:r>
              <a:rPr lang="lv-LV" altLang="lv-LV" b="1" dirty="0">
                <a:solidFill>
                  <a:srgbClr val="0070C0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!</a:t>
            </a:r>
            <a:endParaRPr lang="lv-LV" altLang="lv-LV" b="1" dirty="0">
              <a:solidFill>
                <a:srgbClr val="0070C0"/>
              </a:solidFill>
              <a:latin typeface="Arial" panose="020B0604020202020204" pitchFamily="34" charset="0"/>
            </a:endParaRPr>
          </a:p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836441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785257"/>
            <a:ext cx="7772400" cy="838200"/>
          </a:xfrm>
        </p:spPr>
        <p:txBody>
          <a:bodyPr/>
          <a:lstStyle/>
          <a:p>
            <a:r>
              <a:rPr lang="lv-LV" altLang="lv-LV" sz="2800" b="1" dirty="0">
                <a:solidFill>
                  <a:srgbClr val="CC0099"/>
                </a:solidFill>
                <a:latin typeface="Arial" charset="0"/>
              </a:rPr>
              <a:t>Pasniedzējs - students</a:t>
            </a:r>
            <a:endParaRPr lang="lv-LV" altLang="lv-LV" sz="2800" b="1" dirty="0">
              <a:latin typeface="Arial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2564904"/>
            <a:ext cx="8136904" cy="3124200"/>
          </a:xfrm>
        </p:spPr>
        <p:txBody>
          <a:bodyPr/>
          <a:lstStyle/>
          <a:p>
            <a:pPr>
              <a:buClr>
                <a:srgbClr val="CC0099"/>
              </a:buClr>
              <a:buFont typeface="Wingdings" pitchFamily="2" charset="2"/>
              <a:buChar char="u"/>
            </a:pPr>
            <a:r>
              <a:rPr lang="lv-LV" altLang="lv-LV" sz="2800" b="1" dirty="0">
                <a:solidFill>
                  <a:srgbClr val="000000"/>
                </a:solidFill>
                <a:latin typeface="Arial" charset="0"/>
              </a:rPr>
              <a:t>  </a:t>
            </a:r>
            <a:r>
              <a:rPr lang="lv-LV" altLang="lv-LV" sz="2400" b="1" dirty="0">
                <a:solidFill>
                  <a:srgbClr val="000000"/>
                </a:solidFill>
                <a:latin typeface="Arial" charset="0"/>
              </a:rPr>
              <a:t>Lekcija efektīva motivēšanai, socializācijai</a:t>
            </a:r>
          </a:p>
          <a:p>
            <a:pPr>
              <a:buClr>
                <a:srgbClr val="CC0099"/>
              </a:buClr>
              <a:buFont typeface="Wingdings" pitchFamily="2" charset="2"/>
              <a:buChar char="u"/>
            </a:pPr>
            <a:r>
              <a:rPr lang="lv-LV" altLang="lv-LV" sz="2400" b="1" dirty="0">
                <a:solidFill>
                  <a:srgbClr val="000000"/>
                </a:solidFill>
                <a:latin typeface="Arial" charset="0"/>
              </a:rPr>
              <a:t>  Interaktīva lekcija ar </a:t>
            </a:r>
            <a:r>
              <a:rPr lang="lv-LV" altLang="lv-LV" sz="2400" b="1" dirty="0" err="1">
                <a:solidFill>
                  <a:srgbClr val="000000"/>
                </a:solidFill>
                <a:latin typeface="Arial" charset="0"/>
              </a:rPr>
              <a:t>Pool</a:t>
            </a:r>
            <a:r>
              <a:rPr lang="lv-LV" altLang="lv-LV" sz="2400" b="1" dirty="0">
                <a:solidFill>
                  <a:srgbClr val="000000"/>
                </a:solidFill>
                <a:latin typeface="Arial" charset="0"/>
              </a:rPr>
              <a:t> tehniku, bet aktīvai sarunai maza grupa</a:t>
            </a:r>
          </a:p>
          <a:p>
            <a:pPr>
              <a:buClr>
                <a:srgbClr val="CC0099"/>
              </a:buClr>
              <a:buFont typeface="Wingdings" pitchFamily="2" charset="2"/>
              <a:buChar char="u"/>
            </a:pPr>
            <a:r>
              <a:rPr lang="lv-LV" altLang="lv-LV" sz="2400" b="1" dirty="0">
                <a:solidFill>
                  <a:srgbClr val="000000"/>
                </a:solidFill>
                <a:latin typeface="Arial" charset="0"/>
              </a:rPr>
              <a:t>  Dažādi mācīšanās stili – ne visi aktīvi diskutēs – motivē ar bonusiem</a:t>
            </a:r>
          </a:p>
          <a:p>
            <a:pPr>
              <a:buClr>
                <a:srgbClr val="CC0099"/>
              </a:buClr>
              <a:buFont typeface="Wingdings" pitchFamily="2" charset="2"/>
              <a:buChar char="u"/>
            </a:pPr>
            <a:r>
              <a:rPr lang="lv-LV" altLang="en-US" sz="2400" b="1" dirty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 Atgriezeniskā saite svarīga abiem</a:t>
            </a:r>
            <a:endParaRPr lang="lv-LV" altLang="en-US" sz="2400" b="1" dirty="0">
              <a:solidFill>
                <a:srgbClr val="000000"/>
              </a:solidFill>
              <a:latin typeface="Arial" pitchFamily="34" charset="0"/>
              <a:cs typeface="Times New Roman" pitchFamily="18" charset="0"/>
            </a:endParaRPr>
          </a:p>
          <a:p>
            <a:pPr>
              <a:buClr>
                <a:srgbClr val="CC0099"/>
              </a:buClr>
              <a:buFont typeface="Wingdings" pitchFamily="2" charset="2"/>
              <a:buChar char="u"/>
            </a:pPr>
            <a:endParaRPr lang="lv-LV" altLang="lv-LV" sz="2400" b="1" dirty="0">
              <a:solidFill>
                <a:srgbClr val="000000"/>
              </a:solidFill>
              <a:latin typeface="Arial" charset="0"/>
            </a:endParaRPr>
          </a:p>
          <a:p>
            <a:pPr>
              <a:buClr>
                <a:srgbClr val="CC0099"/>
              </a:buClr>
              <a:buFont typeface="Wingdings" pitchFamily="2" charset="2"/>
              <a:buChar char="u"/>
            </a:pPr>
            <a:endParaRPr lang="lv-LV" altLang="lv-LV" sz="1800" b="1" dirty="0">
              <a:latin typeface="Arial" charset="0"/>
            </a:endParaRPr>
          </a:p>
          <a:p>
            <a:pPr>
              <a:lnSpc>
                <a:spcPct val="170000"/>
              </a:lnSpc>
            </a:pPr>
            <a:endParaRPr lang="lv-LV" altLang="lv-LV" sz="2400" b="1" dirty="0">
              <a:latin typeface="Arial" charset="0"/>
            </a:endParaRPr>
          </a:p>
        </p:txBody>
      </p:sp>
      <p:graphicFrame>
        <p:nvGraphicFramePr>
          <p:cNvPr id="3076" name="Object 4"/>
          <p:cNvGraphicFramePr>
            <a:graphicFrameLocks noChangeAspect="1"/>
          </p:cNvGraphicFramePr>
          <p:nvPr/>
        </p:nvGraphicFramePr>
        <p:xfrm>
          <a:off x="683568" y="476672"/>
          <a:ext cx="8001000" cy="160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46" name="Document" r:id="rId3" imgW="6925056" imgH="1670304" progId="Word.Document.8">
                  <p:embed/>
                </p:oleObj>
              </mc:Choice>
              <mc:Fallback>
                <p:oleObj name="Document" r:id="rId3" imgW="6925056" imgH="1670304" progId="Word.Document.8">
                  <p:embed/>
                  <p:pic>
                    <p:nvPicPr>
                      <p:cNvPr id="307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568" y="476672"/>
                        <a:ext cx="8001000" cy="160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7" name="Objekts 1"/>
          <p:cNvGraphicFramePr>
            <a:graphicFrameLocks noChangeAspect="1"/>
          </p:cNvGraphicFramePr>
          <p:nvPr/>
        </p:nvGraphicFramePr>
        <p:xfrm>
          <a:off x="1043608" y="6109520"/>
          <a:ext cx="6744227" cy="14969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47" name="Document" r:id="rId5" imgW="5485033" imgH="1227394" progId="Word.Document.8">
                  <p:embed/>
                </p:oleObj>
              </mc:Choice>
              <mc:Fallback>
                <p:oleObj name="Document" r:id="rId5" imgW="5485033" imgH="1227394" progId="Word.Document.8">
                  <p:embed/>
                  <p:pic>
                    <p:nvPicPr>
                      <p:cNvPr id="3077" name="Objekts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3608" y="6109520"/>
                        <a:ext cx="6744227" cy="149695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aida numura vietturis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08B6E9-7248-481D-AEED-2832FA8160B5}" type="slidenum">
              <a:rPr lang="lv-LV" altLang="lv-LV" smtClean="0"/>
              <a:pPr>
                <a:defRPr/>
              </a:pPr>
              <a:t>25</a:t>
            </a:fld>
            <a:endParaRPr lang="lv-LV" altLang="lv-LV"/>
          </a:p>
        </p:txBody>
      </p:sp>
    </p:spTree>
    <p:extLst>
      <p:ext uri="{BB962C8B-B14F-4D97-AF65-F5344CB8AC3E}">
        <p14:creationId xmlns:p14="http://schemas.microsoft.com/office/powerpoint/2010/main" val="33894343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785257"/>
            <a:ext cx="7772400" cy="838200"/>
          </a:xfrm>
        </p:spPr>
        <p:txBody>
          <a:bodyPr/>
          <a:lstStyle/>
          <a:p>
            <a:r>
              <a:rPr lang="lv-LV" altLang="lv-LV" sz="2800" b="1" dirty="0">
                <a:solidFill>
                  <a:srgbClr val="CC0099"/>
                </a:solidFill>
                <a:latin typeface="Arial" charset="0"/>
              </a:rPr>
              <a:t>Students - students</a:t>
            </a:r>
            <a:endParaRPr lang="lv-LV" altLang="lv-LV" sz="2800" b="1" dirty="0">
              <a:latin typeface="Arial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2564904"/>
            <a:ext cx="8136904" cy="3124200"/>
          </a:xfrm>
        </p:spPr>
        <p:txBody>
          <a:bodyPr/>
          <a:lstStyle/>
          <a:p>
            <a:pPr>
              <a:buClr>
                <a:srgbClr val="CC0099"/>
              </a:buClr>
              <a:buFont typeface="Wingdings" pitchFamily="2" charset="2"/>
              <a:buChar char="u"/>
            </a:pPr>
            <a:r>
              <a:rPr lang="lv-LV" altLang="lv-LV" sz="2800" b="1" dirty="0">
                <a:solidFill>
                  <a:srgbClr val="000000"/>
                </a:solidFill>
                <a:latin typeface="Arial" charset="0"/>
              </a:rPr>
              <a:t>  </a:t>
            </a:r>
            <a:r>
              <a:rPr lang="lv-LV" altLang="lv-LV" sz="2400" b="1" dirty="0">
                <a:solidFill>
                  <a:srgbClr val="000000"/>
                </a:solidFill>
                <a:latin typeface="Arial" charset="0"/>
              </a:rPr>
              <a:t>Studenti jāmotivē mācīties nelielās grupās</a:t>
            </a:r>
          </a:p>
          <a:p>
            <a:pPr>
              <a:buClr>
                <a:srgbClr val="CC0099"/>
              </a:buClr>
              <a:buFont typeface="Wingdings" pitchFamily="2" charset="2"/>
              <a:buChar char="u"/>
            </a:pPr>
            <a:r>
              <a:rPr lang="lv-LV" altLang="lv-LV" sz="2400" b="1" dirty="0">
                <a:solidFill>
                  <a:srgbClr val="000000"/>
                </a:solidFill>
                <a:latin typeface="Arial" charset="0"/>
              </a:rPr>
              <a:t>  </a:t>
            </a:r>
            <a:r>
              <a:rPr lang="lv-LV" altLang="en-US" sz="2400" b="1" dirty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Dod kopīgu uzdevumu grupai – </a:t>
            </a:r>
            <a:r>
              <a:rPr lang="lv-LV" altLang="en-US" sz="2400" b="1" dirty="0" err="1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project</a:t>
            </a:r>
            <a:r>
              <a:rPr lang="lv-LV" altLang="en-US" sz="2400" b="1" dirty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lv-LV" altLang="en-US" sz="2400" b="1" dirty="0" err="1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based</a:t>
            </a:r>
            <a:r>
              <a:rPr lang="lv-LV" altLang="en-US" sz="2400" b="1" dirty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lv-LV" altLang="en-US" sz="2400" b="1" dirty="0" err="1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learning</a:t>
            </a:r>
            <a:endParaRPr lang="lv-LV" altLang="en-US" sz="2400" b="1" dirty="0">
              <a:solidFill>
                <a:srgbClr val="000000"/>
              </a:solidFill>
              <a:latin typeface="Arial" charset="0"/>
              <a:cs typeface="Times New Roman" pitchFamily="18" charset="0"/>
            </a:endParaRPr>
          </a:p>
          <a:p>
            <a:pPr>
              <a:buClr>
                <a:srgbClr val="CC0099"/>
              </a:buClr>
              <a:buFont typeface="Wingdings" pitchFamily="2" charset="2"/>
              <a:buChar char="u"/>
            </a:pPr>
            <a:r>
              <a:rPr lang="lv-LV" altLang="lv-LV" sz="2400" b="1" dirty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  </a:t>
            </a:r>
            <a:r>
              <a:rPr lang="lv-LV" altLang="lv-LV" sz="2400" b="1" dirty="0">
                <a:solidFill>
                  <a:srgbClr val="000000"/>
                </a:solidFill>
                <a:latin typeface="Arial" charset="0"/>
              </a:rPr>
              <a:t>Savstarpējs atbalsts, skaidro viens otram</a:t>
            </a:r>
          </a:p>
          <a:p>
            <a:pPr>
              <a:buClr>
                <a:srgbClr val="CC0099"/>
              </a:buClr>
              <a:buFont typeface="Wingdings" pitchFamily="2" charset="2"/>
              <a:buChar char="u"/>
            </a:pPr>
            <a:r>
              <a:rPr lang="lv-LV" altLang="lv-LV" sz="2400" b="1" dirty="0">
                <a:solidFill>
                  <a:srgbClr val="000000"/>
                </a:solidFill>
                <a:latin typeface="Arial" charset="0"/>
              </a:rPr>
              <a:t>  Apmainās ar saitēm uz papildus resursiem</a:t>
            </a:r>
          </a:p>
          <a:p>
            <a:pPr>
              <a:buClr>
                <a:srgbClr val="CC0099"/>
              </a:buClr>
              <a:buFont typeface="Wingdings" pitchFamily="2" charset="2"/>
              <a:buChar char="u"/>
            </a:pPr>
            <a:r>
              <a:rPr lang="lv-LV" altLang="lv-LV" sz="2400" b="1" dirty="0">
                <a:solidFill>
                  <a:srgbClr val="000000"/>
                </a:solidFill>
                <a:latin typeface="Arial" charset="0"/>
              </a:rPr>
              <a:t>  Sociālie </a:t>
            </a:r>
            <a:r>
              <a:rPr lang="lv-LV" altLang="lv-LV" sz="2400" b="1">
                <a:solidFill>
                  <a:srgbClr val="000000"/>
                </a:solidFill>
                <a:latin typeface="Arial" charset="0"/>
              </a:rPr>
              <a:t>tīkli izglītībai</a:t>
            </a:r>
            <a:endParaRPr lang="lv-LV" altLang="lv-LV" sz="2400" b="1" dirty="0">
              <a:solidFill>
                <a:srgbClr val="000000"/>
              </a:solidFill>
              <a:latin typeface="Arial" charset="0"/>
            </a:endParaRPr>
          </a:p>
          <a:p>
            <a:pPr>
              <a:buClr>
                <a:srgbClr val="CC0099"/>
              </a:buClr>
              <a:buFont typeface="Wingdings" pitchFamily="2" charset="2"/>
              <a:buChar char="u"/>
            </a:pPr>
            <a:r>
              <a:rPr lang="lv-LV" altLang="lv-LV" sz="2400" b="1" dirty="0">
                <a:solidFill>
                  <a:srgbClr val="000000"/>
                </a:solidFill>
                <a:latin typeface="Arial" charset="0"/>
              </a:rPr>
              <a:t>  Mācāmies visi kopā!</a:t>
            </a:r>
          </a:p>
          <a:p>
            <a:pPr marL="0" indent="0">
              <a:buClr>
                <a:srgbClr val="CC0099"/>
              </a:buClr>
              <a:buNone/>
            </a:pPr>
            <a:endParaRPr lang="lv-LV" altLang="lv-LV" sz="2400" b="1" dirty="0">
              <a:solidFill>
                <a:srgbClr val="000000"/>
              </a:solidFill>
              <a:latin typeface="Arial" charset="0"/>
            </a:endParaRPr>
          </a:p>
          <a:p>
            <a:pPr>
              <a:buClr>
                <a:srgbClr val="CC0099"/>
              </a:buClr>
              <a:buFont typeface="Wingdings" pitchFamily="2" charset="2"/>
              <a:buChar char="u"/>
            </a:pPr>
            <a:endParaRPr lang="lv-LV" altLang="lv-LV" sz="1800" b="1" dirty="0">
              <a:latin typeface="Arial" charset="0"/>
            </a:endParaRPr>
          </a:p>
          <a:p>
            <a:pPr>
              <a:lnSpc>
                <a:spcPct val="170000"/>
              </a:lnSpc>
            </a:pPr>
            <a:endParaRPr lang="lv-LV" altLang="lv-LV" sz="2400" b="1" dirty="0">
              <a:latin typeface="Arial" charset="0"/>
            </a:endParaRPr>
          </a:p>
        </p:txBody>
      </p:sp>
      <p:graphicFrame>
        <p:nvGraphicFramePr>
          <p:cNvPr id="3076" name="Object 4"/>
          <p:cNvGraphicFramePr>
            <a:graphicFrameLocks noChangeAspect="1"/>
          </p:cNvGraphicFramePr>
          <p:nvPr/>
        </p:nvGraphicFramePr>
        <p:xfrm>
          <a:off x="683568" y="476672"/>
          <a:ext cx="8001000" cy="160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18" name="Document" r:id="rId3" imgW="6925056" imgH="1670304" progId="Word.Document.8">
                  <p:embed/>
                </p:oleObj>
              </mc:Choice>
              <mc:Fallback>
                <p:oleObj name="Document" r:id="rId3" imgW="6925056" imgH="1670304" progId="Word.Document.8">
                  <p:embed/>
                  <p:pic>
                    <p:nvPicPr>
                      <p:cNvPr id="307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568" y="476672"/>
                        <a:ext cx="8001000" cy="160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7" name="Objekts 1"/>
          <p:cNvGraphicFramePr>
            <a:graphicFrameLocks noChangeAspect="1"/>
          </p:cNvGraphicFramePr>
          <p:nvPr/>
        </p:nvGraphicFramePr>
        <p:xfrm>
          <a:off x="1043608" y="6109520"/>
          <a:ext cx="6744227" cy="14969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19" name="Document" r:id="rId5" imgW="5485033" imgH="1227394" progId="Word.Document.8">
                  <p:embed/>
                </p:oleObj>
              </mc:Choice>
              <mc:Fallback>
                <p:oleObj name="Document" r:id="rId5" imgW="5485033" imgH="1227394" progId="Word.Document.8">
                  <p:embed/>
                  <p:pic>
                    <p:nvPicPr>
                      <p:cNvPr id="3077" name="Objekts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3608" y="6109520"/>
                        <a:ext cx="6744227" cy="149695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aida numura vietturis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08B6E9-7248-481D-AEED-2832FA8160B5}" type="slidenum">
              <a:rPr lang="lv-LV" altLang="lv-LV" smtClean="0"/>
              <a:pPr>
                <a:defRPr/>
              </a:pPr>
              <a:t>26</a:t>
            </a:fld>
            <a:endParaRPr lang="lv-LV" altLang="lv-LV"/>
          </a:p>
        </p:txBody>
      </p:sp>
    </p:spTree>
    <p:extLst>
      <p:ext uri="{BB962C8B-B14F-4D97-AF65-F5344CB8AC3E}">
        <p14:creationId xmlns:p14="http://schemas.microsoft.com/office/powerpoint/2010/main" val="16911514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785257"/>
            <a:ext cx="7772400" cy="838200"/>
          </a:xfrm>
        </p:spPr>
        <p:txBody>
          <a:bodyPr/>
          <a:lstStyle/>
          <a:p>
            <a:r>
              <a:rPr lang="lv-LV" altLang="lv-LV" sz="2800" b="1" dirty="0">
                <a:solidFill>
                  <a:srgbClr val="CC0099"/>
                </a:solidFill>
                <a:latin typeface="Arial" charset="0"/>
              </a:rPr>
              <a:t>Noslēgums</a:t>
            </a:r>
            <a:endParaRPr lang="lv-LV" altLang="lv-LV" sz="2800" b="1" dirty="0">
              <a:latin typeface="Arial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2564904"/>
            <a:ext cx="8352928" cy="3124200"/>
          </a:xfrm>
        </p:spPr>
        <p:txBody>
          <a:bodyPr/>
          <a:lstStyle/>
          <a:p>
            <a:pPr>
              <a:buClr>
                <a:srgbClr val="CC0099"/>
              </a:buClr>
              <a:buFont typeface="Wingdings" pitchFamily="2" charset="2"/>
              <a:buChar char="u"/>
            </a:pPr>
            <a:r>
              <a:rPr lang="lv-LV" altLang="lv-LV" sz="2400" b="1" dirty="0">
                <a:solidFill>
                  <a:srgbClr val="000000"/>
                </a:solidFill>
                <a:latin typeface="Arial" charset="0"/>
              </a:rPr>
              <a:t>Modernās tehnoloģijas un </a:t>
            </a:r>
            <a:r>
              <a:rPr lang="lv-LV" altLang="lv-LV" sz="2400" b="1" dirty="0" err="1">
                <a:solidFill>
                  <a:srgbClr val="000000"/>
                </a:solidFill>
                <a:latin typeface="Arial" charset="0"/>
              </a:rPr>
              <a:t>Open</a:t>
            </a:r>
            <a:r>
              <a:rPr lang="lv-LV" altLang="lv-LV" sz="2400" b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lv-LV" altLang="lv-LV" sz="2400" b="1" dirty="0" err="1">
                <a:solidFill>
                  <a:srgbClr val="000000"/>
                </a:solidFill>
                <a:latin typeface="Arial" charset="0"/>
              </a:rPr>
              <a:t>Education</a:t>
            </a:r>
            <a:r>
              <a:rPr lang="lv-LV" altLang="lv-LV" sz="2400" b="1" dirty="0">
                <a:solidFill>
                  <a:srgbClr val="000000"/>
                </a:solidFill>
                <a:latin typeface="Arial" charset="0"/>
              </a:rPr>
              <a:t> principi </a:t>
            </a:r>
            <a:r>
              <a:rPr lang="lv-LV" altLang="lv-LV" sz="2400" b="1" dirty="0">
                <a:solidFill>
                  <a:srgbClr val="FF00FF"/>
                </a:solidFill>
                <a:latin typeface="Arial" charset="0"/>
              </a:rPr>
              <a:t>palielina pieejamību </a:t>
            </a:r>
            <a:r>
              <a:rPr lang="lv-LV" altLang="lv-LV" sz="2400" b="1" dirty="0">
                <a:solidFill>
                  <a:srgbClr val="000000"/>
                </a:solidFill>
                <a:latin typeface="Arial" charset="0"/>
              </a:rPr>
              <a:t>un </a:t>
            </a:r>
            <a:r>
              <a:rPr lang="lv-LV" altLang="lv-LV" sz="2400" b="1" dirty="0">
                <a:solidFill>
                  <a:srgbClr val="FF00FF"/>
                </a:solidFill>
                <a:latin typeface="Arial" charset="0"/>
              </a:rPr>
              <a:t>studiju efektivitāti</a:t>
            </a:r>
          </a:p>
          <a:p>
            <a:pPr>
              <a:buClr>
                <a:srgbClr val="CC0099"/>
              </a:buClr>
              <a:buFont typeface="Wingdings" pitchFamily="2" charset="2"/>
              <a:buChar char="u"/>
            </a:pPr>
            <a:r>
              <a:rPr lang="lv-LV" altLang="lv-LV" sz="2400" b="1" dirty="0">
                <a:solidFill>
                  <a:srgbClr val="000000"/>
                </a:solidFill>
                <a:latin typeface="Arial" charset="0"/>
              </a:rPr>
              <a:t>Mainās akadēmiskā personāla darba stils un loma</a:t>
            </a:r>
          </a:p>
          <a:p>
            <a:pPr>
              <a:buClr>
                <a:srgbClr val="CC0099"/>
              </a:buClr>
              <a:buFont typeface="Wingdings" pitchFamily="2" charset="2"/>
              <a:buChar char="u"/>
            </a:pPr>
            <a:r>
              <a:rPr lang="lv-LV" altLang="lv-LV" sz="2400" b="1" dirty="0">
                <a:solidFill>
                  <a:srgbClr val="000000"/>
                </a:solidFill>
                <a:latin typeface="Arial" charset="0"/>
              </a:rPr>
              <a:t>Galvenais ir mācību process nevis tehnoloģijas</a:t>
            </a:r>
          </a:p>
          <a:p>
            <a:pPr>
              <a:buClr>
                <a:srgbClr val="CC0099"/>
              </a:buClr>
              <a:buFont typeface="Wingdings" pitchFamily="2" charset="2"/>
              <a:buChar char="u"/>
            </a:pPr>
            <a:r>
              <a:rPr lang="lv-LV" altLang="lv-LV" sz="2400" b="1" dirty="0">
                <a:solidFill>
                  <a:srgbClr val="000000"/>
                </a:solidFill>
                <a:latin typeface="Arial" charset="0"/>
              </a:rPr>
              <a:t>Izmēģiniet jaunas pieejas, bet pārbaudiet efektu</a:t>
            </a:r>
          </a:p>
          <a:p>
            <a:pPr>
              <a:buClr>
                <a:srgbClr val="CC0099"/>
              </a:buClr>
              <a:buFont typeface="Wingdings" pitchFamily="2" charset="2"/>
              <a:buChar char="u"/>
            </a:pPr>
            <a:r>
              <a:rPr lang="lv-LV" altLang="lv-LV" sz="2400" b="1" dirty="0">
                <a:solidFill>
                  <a:srgbClr val="000000"/>
                </a:solidFill>
                <a:latin typeface="Arial" charset="0"/>
              </a:rPr>
              <a:t>Vai studenti labāk iemācās?</a:t>
            </a:r>
            <a:endParaRPr lang="lv-LV" altLang="en-US" sz="1600" b="1" dirty="0">
              <a:solidFill>
                <a:srgbClr val="000000"/>
              </a:solidFill>
              <a:latin typeface="Arial" pitchFamily="34" charset="0"/>
              <a:cs typeface="Times New Roman" pitchFamily="18" charset="0"/>
            </a:endParaRPr>
          </a:p>
          <a:p>
            <a:pPr>
              <a:buClr>
                <a:srgbClr val="CC0099"/>
              </a:buClr>
              <a:buFont typeface="Wingdings" pitchFamily="2" charset="2"/>
              <a:buChar char="u"/>
            </a:pPr>
            <a:endParaRPr lang="lv-LV" altLang="lv-LV" sz="2400" b="1" dirty="0">
              <a:solidFill>
                <a:srgbClr val="000000"/>
              </a:solidFill>
              <a:latin typeface="Arial" charset="0"/>
            </a:endParaRPr>
          </a:p>
          <a:p>
            <a:pPr>
              <a:buClr>
                <a:srgbClr val="CC0099"/>
              </a:buClr>
              <a:buFont typeface="Wingdings" pitchFamily="2" charset="2"/>
              <a:buChar char="u"/>
            </a:pPr>
            <a:endParaRPr lang="lv-LV" altLang="lv-LV" sz="1800" b="1" dirty="0">
              <a:latin typeface="Arial" charset="0"/>
            </a:endParaRPr>
          </a:p>
          <a:p>
            <a:pPr>
              <a:lnSpc>
                <a:spcPct val="170000"/>
              </a:lnSpc>
            </a:pPr>
            <a:endParaRPr lang="lv-LV" altLang="lv-LV" sz="2400" b="1" dirty="0">
              <a:latin typeface="Arial" charset="0"/>
            </a:endParaRPr>
          </a:p>
        </p:txBody>
      </p:sp>
      <p:graphicFrame>
        <p:nvGraphicFramePr>
          <p:cNvPr id="307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4225337"/>
              </p:ext>
            </p:extLst>
          </p:nvPr>
        </p:nvGraphicFramePr>
        <p:xfrm>
          <a:off x="683568" y="476672"/>
          <a:ext cx="8001000" cy="160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26" name="Document" r:id="rId3" imgW="6925056" imgH="1670304" progId="Word.Document.8">
                  <p:embed/>
                </p:oleObj>
              </mc:Choice>
              <mc:Fallback>
                <p:oleObj name="Document" r:id="rId3" imgW="6925056" imgH="1670304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568" y="476672"/>
                        <a:ext cx="8001000" cy="160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7" name="Objekts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7411902"/>
              </p:ext>
            </p:extLst>
          </p:nvPr>
        </p:nvGraphicFramePr>
        <p:xfrm>
          <a:off x="1043608" y="6109520"/>
          <a:ext cx="6744227" cy="14969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27" name="Document" r:id="rId5" imgW="5485033" imgH="1227394" progId="Word.Document.8">
                  <p:embed/>
                </p:oleObj>
              </mc:Choice>
              <mc:Fallback>
                <p:oleObj name="Document" r:id="rId5" imgW="5485033" imgH="1227394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3608" y="6109520"/>
                        <a:ext cx="6744227" cy="149695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aida numura vietturis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08B6E9-7248-481D-AEED-2832FA8160B5}" type="slidenum">
              <a:rPr lang="lv-LV" altLang="lv-LV" smtClean="0"/>
              <a:pPr>
                <a:defRPr/>
              </a:pPr>
              <a:t>27</a:t>
            </a:fld>
            <a:endParaRPr lang="lv-LV" altLang="lv-LV"/>
          </a:p>
        </p:txBody>
      </p:sp>
    </p:spTree>
    <p:extLst>
      <p:ext uri="{BB962C8B-B14F-4D97-AF65-F5344CB8AC3E}">
        <p14:creationId xmlns:p14="http://schemas.microsoft.com/office/powerpoint/2010/main" val="2219920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895600"/>
            <a:ext cx="7772400" cy="838200"/>
          </a:xfrm>
        </p:spPr>
        <p:txBody>
          <a:bodyPr/>
          <a:lstStyle/>
          <a:p>
            <a:r>
              <a:rPr lang="lv-LV" altLang="lv-LV" sz="4800" b="1" dirty="0">
                <a:solidFill>
                  <a:srgbClr val="CC0099"/>
                </a:solidFill>
                <a:latin typeface="Arial" charset="0"/>
              </a:rPr>
              <a:t>Jautājumi ?</a:t>
            </a:r>
            <a:endParaRPr lang="lv-LV" altLang="lv-LV" sz="2800" b="1" dirty="0">
              <a:latin typeface="Arial" charset="0"/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2286000"/>
            <a:ext cx="7848600" cy="3048000"/>
          </a:xfrm>
        </p:spPr>
        <p:txBody>
          <a:bodyPr/>
          <a:lstStyle/>
          <a:p>
            <a:pPr>
              <a:lnSpc>
                <a:spcPct val="170000"/>
              </a:lnSpc>
              <a:buClr>
                <a:srgbClr val="CC0099"/>
              </a:buClr>
              <a:buFont typeface="Wingdings" pitchFamily="2" charset="2"/>
              <a:buChar char="u"/>
            </a:pPr>
            <a:endParaRPr lang="lv-LV" altLang="lv-LV" sz="1600" b="1" dirty="0">
              <a:latin typeface="Arial" charset="0"/>
            </a:endParaRPr>
          </a:p>
          <a:p>
            <a:pPr marL="0" indent="0">
              <a:lnSpc>
                <a:spcPct val="170000"/>
              </a:lnSpc>
              <a:buNone/>
            </a:pPr>
            <a:r>
              <a:rPr lang="lv-LV" altLang="lv-LV" sz="2000" b="1" dirty="0">
                <a:latin typeface="Arial" charset="0"/>
              </a:rPr>
              <a:t> </a:t>
            </a:r>
          </a:p>
        </p:txBody>
      </p:sp>
      <p:graphicFrame>
        <p:nvGraphicFramePr>
          <p:cNvPr id="24580" name="Object 4"/>
          <p:cNvGraphicFramePr>
            <a:graphicFrameLocks noChangeAspect="1"/>
          </p:cNvGraphicFramePr>
          <p:nvPr/>
        </p:nvGraphicFramePr>
        <p:xfrm>
          <a:off x="685800" y="457200"/>
          <a:ext cx="8001000" cy="160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00" name="Document" r:id="rId3" imgW="6925056" imgH="1670304" progId="Word.Document.8">
                  <p:embed/>
                </p:oleObj>
              </mc:Choice>
              <mc:Fallback>
                <p:oleObj name="Document" r:id="rId3" imgW="6925056" imgH="1670304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457200"/>
                        <a:ext cx="8001000" cy="160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kts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2374879"/>
              </p:ext>
            </p:extLst>
          </p:nvPr>
        </p:nvGraphicFramePr>
        <p:xfrm>
          <a:off x="1187450" y="6110288"/>
          <a:ext cx="6743700" cy="1495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01" name="Document" r:id="rId5" imgW="5485033" imgH="1227394" progId="Word.Document.8">
                  <p:embed/>
                </p:oleObj>
              </mc:Choice>
              <mc:Fallback>
                <p:oleObj name="Document" r:id="rId5" imgW="5485033" imgH="1227394" progId="Word.Document.8">
                  <p:embed/>
                  <p:pic>
                    <p:nvPicPr>
                      <p:cNvPr id="0" name="Objekts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450" y="6110288"/>
                        <a:ext cx="6743700" cy="1495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aida numura vietturis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08B6E9-7248-481D-AEED-2832FA8160B5}" type="slidenum">
              <a:rPr lang="lv-LV" altLang="lv-LV" smtClean="0"/>
              <a:pPr>
                <a:defRPr/>
              </a:pPr>
              <a:t>28</a:t>
            </a:fld>
            <a:endParaRPr lang="lv-LV" altLang="lv-LV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785257"/>
            <a:ext cx="7772400" cy="838200"/>
          </a:xfrm>
        </p:spPr>
        <p:txBody>
          <a:bodyPr/>
          <a:lstStyle/>
          <a:p>
            <a:r>
              <a:rPr lang="lv-LV" altLang="lv-LV" sz="2800" b="1" dirty="0">
                <a:solidFill>
                  <a:srgbClr val="CC0099"/>
                </a:solidFill>
                <a:latin typeface="Arial" charset="0"/>
              </a:rPr>
              <a:t>Par mācību metodiku LV</a:t>
            </a:r>
            <a:endParaRPr lang="lv-LV" altLang="lv-LV" sz="2800" b="1" dirty="0">
              <a:latin typeface="Arial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2564904"/>
            <a:ext cx="8136904" cy="3124200"/>
          </a:xfrm>
        </p:spPr>
        <p:txBody>
          <a:bodyPr/>
          <a:lstStyle/>
          <a:p>
            <a:pPr>
              <a:buClr>
                <a:srgbClr val="CC0099"/>
              </a:buClr>
              <a:buFont typeface="Wingdings" pitchFamily="2" charset="2"/>
              <a:buChar char="u"/>
            </a:pPr>
            <a:r>
              <a:rPr lang="lv-LV" altLang="en-US" sz="2000" b="1" dirty="0">
                <a:solidFill>
                  <a:srgbClr val="000000"/>
                </a:solidFill>
                <a:latin typeface="Arial" pitchFamily="34" charset="0"/>
                <a:cs typeface="Times New Roman" pitchFamily="18" charset="0"/>
              </a:rPr>
              <a:t>Slaidiņš I. Tālmācība Latvijas augstskolās. Ievads e-studiju metodikā un tehnoloģijā. Izglītības un zinātnes ministrija, 2003. 40 lpp.</a:t>
            </a:r>
            <a:r>
              <a:rPr lang="en-US" altLang="en-US" sz="2400" b="1" dirty="0">
                <a:solidFill>
                  <a:srgbClr val="000000"/>
                </a:solidFill>
                <a:latin typeface="Arial" pitchFamily="34" charset="0"/>
                <a:cs typeface="Times New Roman" pitchFamily="18" charset="0"/>
              </a:rPr>
              <a:t> </a:t>
            </a:r>
            <a:r>
              <a:rPr lang="lv-LV" altLang="en-US" sz="1800" b="1" dirty="0">
                <a:solidFill>
                  <a:srgbClr val="000000"/>
                </a:solidFill>
                <a:latin typeface="Arial" pitchFamily="34" charset="0"/>
                <a:cs typeface="Times New Roman" pitchFamily="18" charset="0"/>
              </a:rPr>
              <a:t>Tagad teksta materiāls atrodams </a:t>
            </a:r>
            <a:r>
              <a:rPr lang="lv-LV" altLang="en-US" sz="1800" b="1" dirty="0">
                <a:solidFill>
                  <a:srgbClr val="000000"/>
                </a:solidFill>
                <a:latin typeface="Arial" pitchFamily="34" charset="0"/>
                <a:cs typeface="Times New Roman" pitchFamily="18" charset="0"/>
                <a:hlinkClick r:id="rId3"/>
              </a:rPr>
              <a:t>https://eduspace.lv/</a:t>
            </a:r>
            <a:r>
              <a:rPr lang="lv-LV" altLang="en-US" sz="1800" b="1" dirty="0">
                <a:solidFill>
                  <a:srgbClr val="000000"/>
                </a:solidFill>
                <a:latin typeface="Arial" pitchFamily="34" charset="0"/>
                <a:cs typeface="Times New Roman" pitchFamily="18" charset="0"/>
              </a:rPr>
              <a:t> </a:t>
            </a:r>
          </a:p>
          <a:p>
            <a:pPr>
              <a:buClr>
                <a:srgbClr val="CC0099"/>
              </a:buClr>
              <a:buFont typeface="Wingdings" pitchFamily="2" charset="2"/>
              <a:buChar char="u"/>
            </a:pPr>
            <a:r>
              <a:rPr lang="lv-LV" altLang="en-US" sz="2000" b="1" dirty="0">
                <a:solidFill>
                  <a:srgbClr val="000000"/>
                </a:solidFill>
                <a:latin typeface="Arial" pitchFamily="34" charset="0"/>
                <a:cs typeface="Times New Roman" pitchFamily="18" charset="0"/>
              </a:rPr>
              <a:t>Slaidiņš I. Labās prakses rokasgrāmata e-studijās iesaistītajiem. 2005. </a:t>
            </a:r>
            <a:r>
              <a:rPr lang="lv-LV" altLang="en-US" sz="1800" b="1" dirty="0">
                <a:solidFill>
                  <a:srgbClr val="000000"/>
                </a:solidFill>
                <a:latin typeface="Arial" pitchFamily="34" charset="0"/>
                <a:cs typeface="Times New Roman" pitchFamily="18" charset="0"/>
                <a:hlinkClick r:id="rId4"/>
              </a:rPr>
              <a:t>http://estudijas.llu.lv/pluginfile.php/39748/mod_resource/content/0/Rokasgramata%282%29.pdf</a:t>
            </a:r>
            <a:endParaRPr lang="lv-LV" altLang="en-US" sz="1800" b="1" dirty="0">
              <a:solidFill>
                <a:srgbClr val="000000"/>
              </a:solidFill>
              <a:latin typeface="Arial" pitchFamily="34" charset="0"/>
              <a:cs typeface="Times New Roman" pitchFamily="18" charset="0"/>
            </a:endParaRPr>
          </a:p>
          <a:p>
            <a:pPr>
              <a:buClr>
                <a:srgbClr val="CC0099"/>
              </a:buClr>
              <a:buFont typeface="Wingdings" pitchFamily="2" charset="2"/>
              <a:buChar char="u"/>
            </a:pPr>
            <a:r>
              <a:rPr lang="lv-LV" altLang="en-US" sz="2000" b="1" dirty="0" err="1">
                <a:solidFill>
                  <a:srgbClr val="000000"/>
                </a:solidFill>
                <a:latin typeface="Arial" pitchFamily="34" charset="0"/>
                <a:cs typeface="Times New Roman" pitchFamily="18" charset="0"/>
              </a:rPr>
              <a:t>Kazuša</a:t>
            </a:r>
            <a:r>
              <a:rPr lang="lv-LV" altLang="en-US" sz="2000" b="1" dirty="0">
                <a:solidFill>
                  <a:srgbClr val="000000"/>
                </a:solidFill>
                <a:latin typeface="Arial" pitchFamily="34" charset="0"/>
                <a:cs typeface="Times New Roman" pitchFamily="18" charset="0"/>
              </a:rPr>
              <a:t> A., </a:t>
            </a:r>
            <a:r>
              <a:rPr lang="lv-LV" altLang="en-US" sz="2000" b="1" dirty="0" err="1">
                <a:solidFill>
                  <a:srgbClr val="000000"/>
                </a:solidFill>
                <a:latin typeface="Arial" pitchFamily="34" charset="0"/>
                <a:cs typeface="Times New Roman" pitchFamily="18" charset="0"/>
              </a:rPr>
              <a:t>Laiveniece</a:t>
            </a:r>
            <a:r>
              <a:rPr lang="lv-LV" altLang="en-US" sz="2000" b="1" dirty="0">
                <a:solidFill>
                  <a:srgbClr val="000000"/>
                </a:solidFill>
                <a:latin typeface="Arial" pitchFamily="34" charset="0"/>
                <a:cs typeface="Times New Roman" pitchFamily="18" charset="0"/>
              </a:rPr>
              <a:t> D., </a:t>
            </a:r>
            <a:r>
              <a:rPr lang="lv-LV" altLang="en-US" sz="2000" b="1" dirty="0" err="1">
                <a:solidFill>
                  <a:srgbClr val="000000"/>
                </a:solidFill>
                <a:latin typeface="Arial" pitchFamily="34" charset="0"/>
                <a:cs typeface="Times New Roman" pitchFamily="18" charset="0"/>
              </a:rPr>
              <a:t>Rozenfelde</a:t>
            </a:r>
            <a:r>
              <a:rPr lang="lv-LV" altLang="en-US" sz="2000" b="1" dirty="0">
                <a:solidFill>
                  <a:srgbClr val="000000"/>
                </a:solidFill>
                <a:latin typeface="Arial" pitchFamily="34" charset="0"/>
                <a:cs typeface="Times New Roman" pitchFamily="18" charset="0"/>
              </a:rPr>
              <a:t> M., Slaidiņš I., Štāle G. Metodiskais līdzeklis mācību materiālu izveidei un īstenošanai e-vidē. - Rīga : IZM VISC, 2011. - 109 lpp. </a:t>
            </a:r>
            <a:endParaRPr lang="lv-LV" altLang="en-US" sz="1600" b="1" dirty="0">
              <a:solidFill>
                <a:srgbClr val="000000"/>
              </a:solidFill>
              <a:latin typeface="Arial" pitchFamily="34" charset="0"/>
              <a:cs typeface="Times New Roman" pitchFamily="18" charset="0"/>
            </a:endParaRPr>
          </a:p>
          <a:p>
            <a:pPr>
              <a:buClr>
                <a:srgbClr val="CC0099"/>
              </a:buClr>
              <a:buFont typeface="Wingdings" pitchFamily="2" charset="2"/>
              <a:buChar char="u"/>
            </a:pPr>
            <a:endParaRPr lang="lv-LV" altLang="lv-LV" sz="2400" b="1" dirty="0">
              <a:solidFill>
                <a:srgbClr val="000000"/>
              </a:solidFill>
              <a:latin typeface="Arial" charset="0"/>
            </a:endParaRPr>
          </a:p>
          <a:p>
            <a:pPr>
              <a:buClr>
                <a:srgbClr val="CC0099"/>
              </a:buClr>
              <a:buFont typeface="Wingdings" pitchFamily="2" charset="2"/>
              <a:buChar char="u"/>
            </a:pPr>
            <a:endParaRPr lang="lv-LV" altLang="lv-LV" sz="1800" b="1" dirty="0">
              <a:latin typeface="Arial" charset="0"/>
            </a:endParaRPr>
          </a:p>
          <a:p>
            <a:pPr>
              <a:lnSpc>
                <a:spcPct val="170000"/>
              </a:lnSpc>
            </a:pPr>
            <a:endParaRPr lang="lv-LV" altLang="lv-LV" sz="2400" b="1" dirty="0">
              <a:latin typeface="Arial" charset="0"/>
            </a:endParaRPr>
          </a:p>
        </p:txBody>
      </p:sp>
      <p:graphicFrame>
        <p:nvGraphicFramePr>
          <p:cNvPr id="307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5719800"/>
              </p:ext>
            </p:extLst>
          </p:nvPr>
        </p:nvGraphicFramePr>
        <p:xfrm>
          <a:off x="683568" y="476672"/>
          <a:ext cx="8001000" cy="160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66" name="Document" r:id="rId5" imgW="6925056" imgH="1670304" progId="Word.Document.8">
                  <p:embed/>
                </p:oleObj>
              </mc:Choice>
              <mc:Fallback>
                <p:oleObj name="Document" r:id="rId5" imgW="6925056" imgH="1670304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568" y="476672"/>
                        <a:ext cx="8001000" cy="160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7" name="Objekts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0136905"/>
              </p:ext>
            </p:extLst>
          </p:nvPr>
        </p:nvGraphicFramePr>
        <p:xfrm>
          <a:off x="1043608" y="6109520"/>
          <a:ext cx="6744227" cy="14969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67" name="Document" r:id="rId7" imgW="5485033" imgH="1227394" progId="Word.Document.8">
                  <p:embed/>
                </p:oleObj>
              </mc:Choice>
              <mc:Fallback>
                <p:oleObj name="Document" r:id="rId7" imgW="5485033" imgH="1227394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3608" y="6109520"/>
                        <a:ext cx="6744227" cy="149695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aida numura vietturis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08B6E9-7248-481D-AEED-2832FA8160B5}" type="slidenum">
              <a:rPr lang="lv-LV" altLang="lv-LV" smtClean="0"/>
              <a:pPr>
                <a:defRPr/>
              </a:pPr>
              <a:t>29</a:t>
            </a:fld>
            <a:endParaRPr lang="lv-LV" altLang="lv-LV"/>
          </a:p>
        </p:txBody>
      </p:sp>
    </p:spTree>
    <p:extLst>
      <p:ext uri="{BB962C8B-B14F-4D97-AF65-F5344CB8AC3E}">
        <p14:creationId xmlns:p14="http://schemas.microsoft.com/office/powerpoint/2010/main" val="40503661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1628800"/>
            <a:ext cx="7772400" cy="838200"/>
          </a:xfrm>
        </p:spPr>
        <p:txBody>
          <a:bodyPr/>
          <a:lstStyle/>
          <a:p>
            <a:r>
              <a:rPr lang="lv-LV" altLang="lv-LV" sz="2800" b="1" dirty="0">
                <a:solidFill>
                  <a:srgbClr val="CC0099"/>
                </a:solidFill>
                <a:latin typeface="Arial" charset="0"/>
              </a:rPr>
              <a:t>Blūma taksonomija – kā cilvēks mācās?</a:t>
            </a:r>
            <a:endParaRPr lang="lv-LV" altLang="lv-LV" sz="2800" b="1" dirty="0">
              <a:latin typeface="Arial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2461656"/>
            <a:ext cx="6120680" cy="3124200"/>
          </a:xfrm>
        </p:spPr>
        <p:txBody>
          <a:bodyPr/>
          <a:lstStyle/>
          <a:p>
            <a:pPr>
              <a:buClr>
                <a:srgbClr val="CC0099"/>
              </a:buClr>
              <a:buFont typeface="Wingdings" pitchFamily="2" charset="2"/>
              <a:buChar char="u"/>
            </a:pPr>
            <a:r>
              <a:rPr lang="lv-LV" altLang="lv-LV" sz="2800" b="1" dirty="0">
                <a:solidFill>
                  <a:srgbClr val="000000"/>
                </a:solidFill>
                <a:latin typeface="Arial" charset="0"/>
              </a:rPr>
              <a:t>Zināšana (atcerēšanās)</a:t>
            </a:r>
          </a:p>
          <a:p>
            <a:pPr>
              <a:buClr>
                <a:srgbClr val="CC0099"/>
              </a:buClr>
              <a:buFont typeface="Wingdings" pitchFamily="2" charset="2"/>
              <a:buChar char="u"/>
            </a:pPr>
            <a:r>
              <a:rPr lang="lv-LV" altLang="lv-LV" sz="2800" b="1" dirty="0">
                <a:solidFill>
                  <a:srgbClr val="000000"/>
                </a:solidFill>
                <a:latin typeface="Arial" charset="0"/>
              </a:rPr>
              <a:t>Izpratne</a:t>
            </a:r>
          </a:p>
          <a:p>
            <a:pPr>
              <a:buClr>
                <a:srgbClr val="CC0099"/>
              </a:buClr>
              <a:buFont typeface="Wingdings" pitchFamily="2" charset="2"/>
              <a:buChar char="u"/>
            </a:pPr>
            <a:r>
              <a:rPr lang="lv-LV" altLang="lv-LV" sz="2800" b="1" dirty="0">
                <a:solidFill>
                  <a:srgbClr val="000000"/>
                </a:solidFill>
                <a:latin typeface="Arial" charset="0"/>
              </a:rPr>
              <a:t>Lietošana (izmantošana praksē)</a:t>
            </a:r>
          </a:p>
          <a:p>
            <a:pPr>
              <a:buClr>
                <a:srgbClr val="CC0099"/>
              </a:buClr>
              <a:buFont typeface="Wingdings" pitchFamily="2" charset="2"/>
              <a:buChar char="u"/>
            </a:pPr>
            <a:r>
              <a:rPr lang="lv-LV" altLang="lv-LV" sz="2800" b="1" dirty="0">
                <a:solidFill>
                  <a:srgbClr val="000000"/>
                </a:solidFill>
                <a:latin typeface="Arial" charset="0"/>
              </a:rPr>
              <a:t>Analīze</a:t>
            </a:r>
          </a:p>
          <a:p>
            <a:pPr>
              <a:buClr>
                <a:srgbClr val="CC0099"/>
              </a:buClr>
              <a:buFont typeface="Wingdings" pitchFamily="2" charset="2"/>
              <a:buChar char="u"/>
            </a:pPr>
            <a:r>
              <a:rPr lang="lv-LV" altLang="lv-LV" sz="2800" b="1" dirty="0">
                <a:solidFill>
                  <a:srgbClr val="000000"/>
                </a:solidFill>
                <a:latin typeface="Arial" charset="0"/>
              </a:rPr>
              <a:t>Sintēze</a:t>
            </a:r>
          </a:p>
          <a:p>
            <a:pPr>
              <a:buClr>
                <a:srgbClr val="CC0099"/>
              </a:buClr>
              <a:buFont typeface="Wingdings" pitchFamily="2" charset="2"/>
              <a:buChar char="u"/>
            </a:pPr>
            <a:r>
              <a:rPr lang="lv-LV" altLang="lv-LV" sz="2800" b="1" dirty="0">
                <a:solidFill>
                  <a:srgbClr val="000000"/>
                </a:solidFill>
                <a:latin typeface="Arial" charset="0"/>
              </a:rPr>
              <a:t>Novērtēšana</a:t>
            </a:r>
          </a:p>
          <a:p>
            <a:pPr lvl="1">
              <a:lnSpc>
                <a:spcPct val="140000"/>
              </a:lnSpc>
              <a:buClr>
                <a:srgbClr val="CC0099"/>
              </a:buClr>
              <a:buFont typeface="Wingdings" pitchFamily="2" charset="2"/>
              <a:buChar char="u"/>
            </a:pPr>
            <a:endParaRPr lang="lv-LV" altLang="en-US" sz="1600" b="1" dirty="0">
              <a:solidFill>
                <a:srgbClr val="000000"/>
              </a:solidFill>
              <a:latin typeface="Arial" pitchFamily="34" charset="0"/>
              <a:cs typeface="Times New Roman" pitchFamily="18" charset="0"/>
            </a:endParaRPr>
          </a:p>
          <a:p>
            <a:pPr>
              <a:buClr>
                <a:srgbClr val="CC0099"/>
              </a:buClr>
              <a:buFont typeface="Wingdings" pitchFamily="2" charset="2"/>
              <a:buChar char="u"/>
            </a:pPr>
            <a:endParaRPr lang="lv-LV" altLang="lv-LV" sz="2400" b="1" dirty="0">
              <a:solidFill>
                <a:srgbClr val="000000"/>
              </a:solidFill>
              <a:latin typeface="Arial" charset="0"/>
            </a:endParaRPr>
          </a:p>
          <a:p>
            <a:pPr>
              <a:buClr>
                <a:srgbClr val="CC0099"/>
              </a:buClr>
              <a:buFont typeface="Wingdings" pitchFamily="2" charset="2"/>
              <a:buChar char="u"/>
            </a:pPr>
            <a:endParaRPr lang="lv-LV" altLang="lv-LV" sz="1800" b="1" dirty="0">
              <a:latin typeface="Arial" charset="0"/>
            </a:endParaRPr>
          </a:p>
          <a:p>
            <a:pPr>
              <a:lnSpc>
                <a:spcPct val="170000"/>
              </a:lnSpc>
            </a:pPr>
            <a:endParaRPr lang="lv-LV" altLang="lv-LV" sz="2400" b="1" dirty="0">
              <a:latin typeface="Arial" charset="0"/>
            </a:endParaRPr>
          </a:p>
        </p:txBody>
      </p:sp>
      <p:graphicFrame>
        <p:nvGraphicFramePr>
          <p:cNvPr id="307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1123549"/>
              </p:ext>
            </p:extLst>
          </p:nvPr>
        </p:nvGraphicFramePr>
        <p:xfrm>
          <a:off x="683568" y="476672"/>
          <a:ext cx="8001000" cy="160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62" name="Document" r:id="rId3" imgW="6925056" imgH="1670304" progId="Word.Document.8">
                  <p:embed/>
                </p:oleObj>
              </mc:Choice>
              <mc:Fallback>
                <p:oleObj name="Document" r:id="rId3" imgW="6925056" imgH="1670304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568" y="476672"/>
                        <a:ext cx="8001000" cy="160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7" name="Objekts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3366069"/>
              </p:ext>
            </p:extLst>
          </p:nvPr>
        </p:nvGraphicFramePr>
        <p:xfrm>
          <a:off x="1043608" y="6109520"/>
          <a:ext cx="6744227" cy="14969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63" name="Document" r:id="rId5" imgW="5485033" imgH="1227394" progId="Word.Document.8">
                  <p:embed/>
                </p:oleObj>
              </mc:Choice>
              <mc:Fallback>
                <p:oleObj name="Document" r:id="rId5" imgW="5485033" imgH="1227394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3608" y="6109520"/>
                        <a:ext cx="6744227" cy="149695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aida numura vietturis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08B6E9-7248-481D-AEED-2832FA8160B5}" type="slidenum">
              <a:rPr lang="lv-LV" altLang="lv-LV" smtClean="0"/>
              <a:pPr>
                <a:defRPr/>
              </a:pPr>
              <a:t>3</a:t>
            </a:fld>
            <a:endParaRPr lang="lv-LV" altLang="lv-LV"/>
          </a:p>
        </p:txBody>
      </p:sp>
      <p:pic>
        <p:nvPicPr>
          <p:cNvPr id="4" name="Attēls 3">
            <a:extLst>
              <a:ext uri="{FF2B5EF4-FFF2-40B4-BE49-F238E27FC236}">
                <a16:creationId xmlns:a16="http://schemas.microsoft.com/office/drawing/2014/main" id="{8E56328D-48E3-4225-992C-52D163D34A2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06777" y="4033437"/>
            <a:ext cx="3637223" cy="2220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5888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785257"/>
            <a:ext cx="7772400" cy="838200"/>
          </a:xfrm>
        </p:spPr>
        <p:txBody>
          <a:bodyPr/>
          <a:lstStyle/>
          <a:p>
            <a:r>
              <a:rPr lang="lv-LV" altLang="lv-LV" sz="2800" b="1" dirty="0">
                <a:solidFill>
                  <a:srgbClr val="CC0099"/>
                </a:solidFill>
                <a:latin typeface="Arial" charset="0"/>
              </a:rPr>
              <a:t>Par tehnoloģijām</a:t>
            </a:r>
            <a:endParaRPr lang="lv-LV" altLang="lv-LV" sz="2800" b="1" dirty="0">
              <a:latin typeface="Arial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2564904"/>
            <a:ext cx="8136904" cy="3124200"/>
          </a:xfrm>
        </p:spPr>
        <p:txBody>
          <a:bodyPr/>
          <a:lstStyle/>
          <a:p>
            <a:pPr>
              <a:buClr>
                <a:srgbClr val="CC0099"/>
              </a:buClr>
              <a:buFont typeface="Wingdings" pitchFamily="2" charset="2"/>
              <a:buChar char="u"/>
            </a:pPr>
            <a:r>
              <a:rPr lang="lv-LV" altLang="lv-LV" sz="2400" b="1" dirty="0">
                <a:solidFill>
                  <a:srgbClr val="000000"/>
                </a:solidFill>
                <a:latin typeface="Arial" charset="0"/>
              </a:rPr>
              <a:t>Bruno </a:t>
            </a:r>
            <a:r>
              <a:rPr lang="lv-LV" altLang="lv-LV" sz="2400" b="1" dirty="0" err="1">
                <a:solidFill>
                  <a:srgbClr val="000000"/>
                </a:solidFill>
                <a:latin typeface="Arial" charset="0"/>
              </a:rPr>
              <a:t>Žugas</a:t>
            </a:r>
            <a:r>
              <a:rPr lang="lv-LV" altLang="lv-LV" sz="2400" b="1" dirty="0">
                <a:solidFill>
                  <a:srgbClr val="000000"/>
                </a:solidFill>
                <a:latin typeface="Arial" charset="0"/>
              </a:rPr>
              <a:t> mācību video par </a:t>
            </a:r>
            <a:r>
              <a:rPr lang="lv-LV" altLang="lv-LV" sz="2400" b="1" dirty="0" err="1">
                <a:solidFill>
                  <a:srgbClr val="000000"/>
                </a:solidFill>
                <a:latin typeface="Arial" charset="0"/>
              </a:rPr>
              <a:t>iSpring</a:t>
            </a:r>
            <a:r>
              <a:rPr lang="lv-LV" altLang="lv-LV" sz="2400" b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lv-LV" altLang="lv-LV" sz="2400" b="1" dirty="0" err="1">
                <a:solidFill>
                  <a:srgbClr val="000000"/>
                </a:solidFill>
                <a:latin typeface="Arial" charset="0"/>
              </a:rPr>
              <a:t>Free</a:t>
            </a:r>
            <a:r>
              <a:rPr lang="lv-LV" altLang="lv-LV" sz="2400" b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lv-LV" altLang="lv-LV" sz="2400" b="1" dirty="0" err="1">
                <a:solidFill>
                  <a:srgbClr val="000000"/>
                </a:solidFill>
                <a:latin typeface="Arial" charset="0"/>
              </a:rPr>
              <a:t>Cam</a:t>
            </a:r>
            <a:r>
              <a:rPr lang="lv-LV" altLang="lv-LV" sz="2400" b="1" dirty="0">
                <a:solidFill>
                  <a:srgbClr val="000000"/>
                </a:solidFill>
                <a:latin typeface="Arial" charset="0"/>
              </a:rPr>
              <a:t> rīku </a:t>
            </a:r>
            <a:r>
              <a:rPr lang="lv-LV" altLang="lv-LV" sz="2400" b="1" dirty="0">
                <a:solidFill>
                  <a:srgbClr val="000000"/>
                </a:solidFill>
                <a:latin typeface="Arial" charset="0"/>
                <a:hlinkClick r:id="rId3"/>
              </a:rPr>
              <a:t>https://www.youtube.com/watch?v=tAtb9r6AicM</a:t>
            </a:r>
            <a:endParaRPr lang="lv-LV" altLang="en-US" sz="1600" b="1" dirty="0">
              <a:solidFill>
                <a:srgbClr val="000000"/>
              </a:solidFill>
              <a:latin typeface="Arial" pitchFamily="34" charset="0"/>
              <a:cs typeface="Times New Roman" pitchFamily="18" charset="0"/>
            </a:endParaRPr>
          </a:p>
          <a:p>
            <a:pPr>
              <a:buClr>
                <a:srgbClr val="CC0099"/>
              </a:buClr>
              <a:buFont typeface="Wingdings" pitchFamily="2" charset="2"/>
              <a:buChar char="u"/>
            </a:pPr>
            <a:r>
              <a:rPr lang="lv-LV" altLang="en-US" sz="2400" b="1" dirty="0">
                <a:solidFill>
                  <a:srgbClr val="000000"/>
                </a:solidFill>
                <a:latin typeface="Arial" pitchFamily="34" charset="0"/>
                <a:cs typeface="Times New Roman" pitchFamily="18" charset="0"/>
              </a:rPr>
              <a:t>Video uzņemšana priekš </a:t>
            </a:r>
            <a:r>
              <a:rPr lang="lv-LV" altLang="en-US" sz="2400" b="1" dirty="0" err="1">
                <a:solidFill>
                  <a:srgbClr val="000000"/>
                </a:solidFill>
                <a:latin typeface="Arial" pitchFamily="34" charset="0"/>
                <a:cs typeface="Times New Roman" pitchFamily="18" charset="0"/>
              </a:rPr>
              <a:t>Flipped</a:t>
            </a:r>
            <a:r>
              <a:rPr lang="lv-LV" altLang="en-US" sz="2400" b="1" dirty="0">
                <a:solidFill>
                  <a:srgbClr val="000000"/>
                </a:solidFill>
                <a:latin typeface="Arial" pitchFamily="34" charset="0"/>
                <a:cs typeface="Times New Roman" pitchFamily="18" charset="0"/>
              </a:rPr>
              <a:t> </a:t>
            </a:r>
            <a:r>
              <a:rPr lang="lv-LV" altLang="en-US" sz="2400" b="1" dirty="0" err="1">
                <a:solidFill>
                  <a:srgbClr val="000000"/>
                </a:solidFill>
                <a:latin typeface="Arial" pitchFamily="34" charset="0"/>
                <a:cs typeface="Times New Roman" pitchFamily="18" charset="0"/>
              </a:rPr>
              <a:t>Classroom</a:t>
            </a:r>
            <a:r>
              <a:rPr lang="lv-LV" altLang="en-US" sz="2400" b="1" dirty="0">
                <a:solidFill>
                  <a:srgbClr val="000000"/>
                </a:solidFill>
                <a:latin typeface="Arial" pitchFamily="34" charset="0"/>
                <a:cs typeface="Times New Roman" pitchFamily="18" charset="0"/>
              </a:rPr>
              <a:t> </a:t>
            </a:r>
            <a:r>
              <a:rPr lang="lv-LV" altLang="en-US" sz="2400" b="1" dirty="0">
                <a:solidFill>
                  <a:srgbClr val="000000"/>
                </a:solidFill>
                <a:latin typeface="Arial" pitchFamily="34" charset="0"/>
                <a:cs typeface="Times New Roman" pitchFamily="18" charset="0"/>
                <a:hlinkClick r:id="rId4"/>
              </a:rPr>
              <a:t>https://www.youtube.com/watch?v=GuA8f-PCHu9c</a:t>
            </a:r>
            <a:r>
              <a:rPr lang="lv-LV" altLang="en-US" sz="2400" b="1" dirty="0">
                <a:solidFill>
                  <a:srgbClr val="000000"/>
                </a:solidFill>
                <a:latin typeface="Arial" pitchFamily="34" charset="0"/>
                <a:cs typeface="Times New Roman" pitchFamily="18" charset="0"/>
              </a:rPr>
              <a:t> </a:t>
            </a:r>
          </a:p>
          <a:p>
            <a:pPr>
              <a:buClr>
                <a:srgbClr val="CC0099"/>
              </a:buClr>
              <a:buFont typeface="Wingdings" pitchFamily="2" charset="2"/>
              <a:buChar char="u"/>
            </a:pPr>
            <a:r>
              <a:rPr lang="lv-LV" altLang="lv-LV" sz="2400" b="1" dirty="0" err="1">
                <a:solidFill>
                  <a:srgbClr val="000000"/>
                </a:solidFill>
                <a:latin typeface="Arial" charset="0"/>
              </a:rPr>
              <a:t>Open</a:t>
            </a:r>
            <a:r>
              <a:rPr lang="lv-LV" altLang="lv-LV" sz="2400" b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lv-LV" altLang="lv-LV" sz="2400" b="1" dirty="0" err="1">
                <a:solidFill>
                  <a:srgbClr val="000000"/>
                </a:solidFill>
                <a:latin typeface="Arial" charset="0"/>
              </a:rPr>
              <a:t>Teach</a:t>
            </a:r>
            <a:r>
              <a:rPr lang="lv-LV" altLang="lv-LV" sz="2400" b="1" dirty="0">
                <a:solidFill>
                  <a:srgbClr val="000000"/>
                </a:solidFill>
                <a:latin typeface="Arial" charset="0"/>
              </a:rPr>
              <a:t> resursi </a:t>
            </a:r>
            <a:r>
              <a:rPr lang="lv-LV" altLang="lv-LV" sz="2400" b="1" dirty="0">
                <a:solidFill>
                  <a:srgbClr val="000000"/>
                </a:solidFill>
                <a:latin typeface="Arial" charset="0"/>
                <a:hlinkClick r:id="rId5"/>
              </a:rPr>
              <a:t>https://openteach.ie/resources/</a:t>
            </a:r>
            <a:r>
              <a:rPr lang="lv-LV" altLang="lv-LV" sz="2400" b="1" dirty="0">
                <a:solidFill>
                  <a:srgbClr val="000000"/>
                </a:solidFill>
                <a:latin typeface="Arial" charset="0"/>
              </a:rPr>
              <a:t> </a:t>
            </a:r>
          </a:p>
          <a:p>
            <a:pPr>
              <a:buClr>
                <a:srgbClr val="CC0099"/>
              </a:buClr>
              <a:buFont typeface="Wingdings" pitchFamily="2" charset="2"/>
              <a:buChar char="u"/>
            </a:pPr>
            <a:endParaRPr lang="lv-LV" altLang="lv-LV" sz="2400" b="1" dirty="0">
              <a:solidFill>
                <a:srgbClr val="000000"/>
              </a:solidFill>
              <a:latin typeface="Arial" charset="0"/>
            </a:endParaRPr>
          </a:p>
          <a:p>
            <a:pPr>
              <a:buClr>
                <a:srgbClr val="CC0099"/>
              </a:buClr>
              <a:buFont typeface="Wingdings" pitchFamily="2" charset="2"/>
              <a:buChar char="u"/>
            </a:pPr>
            <a:endParaRPr lang="lv-LV" altLang="lv-LV" sz="1800" b="1" dirty="0">
              <a:latin typeface="Arial" charset="0"/>
            </a:endParaRPr>
          </a:p>
          <a:p>
            <a:pPr>
              <a:lnSpc>
                <a:spcPct val="170000"/>
              </a:lnSpc>
            </a:pPr>
            <a:endParaRPr lang="lv-LV" altLang="lv-LV" sz="2400" b="1" dirty="0">
              <a:latin typeface="Arial" charset="0"/>
            </a:endParaRPr>
          </a:p>
        </p:txBody>
      </p:sp>
      <p:graphicFrame>
        <p:nvGraphicFramePr>
          <p:cNvPr id="3076" name="Object 4"/>
          <p:cNvGraphicFramePr>
            <a:graphicFrameLocks noChangeAspect="1"/>
          </p:cNvGraphicFramePr>
          <p:nvPr/>
        </p:nvGraphicFramePr>
        <p:xfrm>
          <a:off x="683568" y="476672"/>
          <a:ext cx="8001000" cy="160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26" name="Document" r:id="rId6" imgW="6925056" imgH="1670304" progId="Word.Document.8">
                  <p:embed/>
                </p:oleObj>
              </mc:Choice>
              <mc:Fallback>
                <p:oleObj name="Document" r:id="rId6" imgW="6925056" imgH="1670304" progId="Word.Document.8">
                  <p:embed/>
                  <p:pic>
                    <p:nvPicPr>
                      <p:cNvPr id="307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568" y="476672"/>
                        <a:ext cx="8001000" cy="160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7" name="Objekts 1"/>
          <p:cNvGraphicFramePr>
            <a:graphicFrameLocks noChangeAspect="1"/>
          </p:cNvGraphicFramePr>
          <p:nvPr/>
        </p:nvGraphicFramePr>
        <p:xfrm>
          <a:off x="1043608" y="6109520"/>
          <a:ext cx="6744227" cy="14969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27" name="Document" r:id="rId8" imgW="5485033" imgH="1227394" progId="Word.Document.8">
                  <p:embed/>
                </p:oleObj>
              </mc:Choice>
              <mc:Fallback>
                <p:oleObj name="Document" r:id="rId8" imgW="5485033" imgH="1227394" progId="Word.Document.8">
                  <p:embed/>
                  <p:pic>
                    <p:nvPicPr>
                      <p:cNvPr id="3077" name="Objekts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3608" y="6109520"/>
                        <a:ext cx="6744227" cy="149695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aida numura vietturis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08B6E9-7248-481D-AEED-2832FA8160B5}" type="slidenum">
              <a:rPr lang="lv-LV" altLang="lv-LV" smtClean="0"/>
              <a:pPr>
                <a:defRPr/>
              </a:pPr>
              <a:t>30</a:t>
            </a:fld>
            <a:endParaRPr lang="lv-LV" altLang="lv-LV"/>
          </a:p>
        </p:txBody>
      </p:sp>
    </p:spTree>
    <p:extLst>
      <p:ext uri="{BB962C8B-B14F-4D97-AF65-F5344CB8AC3E}">
        <p14:creationId xmlns:p14="http://schemas.microsoft.com/office/powerpoint/2010/main" val="29705795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699360"/>
            <a:ext cx="7772400" cy="838200"/>
          </a:xfrm>
        </p:spPr>
        <p:txBody>
          <a:bodyPr/>
          <a:lstStyle/>
          <a:p>
            <a:r>
              <a:rPr lang="lv-LV" altLang="lv-LV" sz="2800" b="1" dirty="0">
                <a:solidFill>
                  <a:srgbClr val="CC0099"/>
                </a:solidFill>
                <a:latin typeface="Arial" charset="0"/>
              </a:rPr>
              <a:t>Vēl citi materiāli</a:t>
            </a:r>
            <a:endParaRPr lang="lv-LV" altLang="lv-LV" sz="2800" b="1" dirty="0">
              <a:latin typeface="Arial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2100" y="2450913"/>
            <a:ext cx="8136904" cy="3124200"/>
          </a:xfrm>
        </p:spPr>
        <p:txBody>
          <a:bodyPr/>
          <a:lstStyle/>
          <a:p>
            <a:pPr>
              <a:buClr>
                <a:srgbClr val="CC0099"/>
              </a:buClr>
              <a:buFont typeface="Wingdings" pitchFamily="2" charset="2"/>
              <a:buChar char="u"/>
            </a:pPr>
            <a:r>
              <a:rPr lang="lv-LV" altLang="en-US" sz="2000" b="1" dirty="0">
                <a:solidFill>
                  <a:srgbClr val="000000"/>
                </a:solidFill>
                <a:latin typeface="Arial" pitchFamily="34" charset="0"/>
                <a:cs typeface="Times New Roman" pitchFamily="18" charset="0"/>
              </a:rPr>
              <a:t>Kā motivēt studentus </a:t>
            </a:r>
            <a:r>
              <a:rPr lang="lv-LV" sz="2000" dirty="0">
                <a:hlinkClick r:id="rId3"/>
              </a:rPr>
              <a:t>https://www.youtube.com/watch?v=DvJuzE-g7OM</a:t>
            </a:r>
            <a:endParaRPr lang="lv-LV" sz="2000" dirty="0"/>
          </a:p>
          <a:p>
            <a:pPr>
              <a:buClr>
                <a:srgbClr val="CC0099"/>
              </a:buClr>
              <a:buFont typeface="Wingdings" pitchFamily="2" charset="2"/>
              <a:buChar char="u"/>
            </a:pPr>
            <a:r>
              <a:rPr lang="lv-LV" altLang="en-US" sz="2000" b="1" dirty="0">
                <a:solidFill>
                  <a:srgbClr val="000000"/>
                </a:solidFill>
                <a:latin typeface="Arial" pitchFamily="34" charset="0"/>
                <a:cs typeface="Times New Roman" pitchFamily="18" charset="0"/>
              </a:rPr>
              <a:t>Par </a:t>
            </a:r>
            <a:r>
              <a:rPr lang="lv-LV" altLang="en-US" sz="2000" b="1" dirty="0" err="1">
                <a:solidFill>
                  <a:srgbClr val="000000"/>
                </a:solidFill>
                <a:latin typeface="Arial" pitchFamily="34" charset="0"/>
                <a:cs typeface="Times New Roman" pitchFamily="18" charset="0"/>
              </a:rPr>
              <a:t>mācoliem</a:t>
            </a:r>
            <a:r>
              <a:rPr lang="lv-LV" altLang="en-US" sz="2000" b="1" dirty="0">
                <a:solidFill>
                  <a:srgbClr val="000000"/>
                </a:solidFill>
                <a:latin typeface="Arial" pitchFamily="34" charset="0"/>
                <a:cs typeface="Times New Roman" pitchFamily="18" charset="0"/>
              </a:rPr>
              <a:t> </a:t>
            </a:r>
            <a:r>
              <a:rPr lang="lv-LV" altLang="en-US" sz="2000" b="1" dirty="0">
                <a:solidFill>
                  <a:srgbClr val="000000"/>
                </a:solidFill>
                <a:latin typeface="Arial" pitchFamily="34" charset="0"/>
                <a:cs typeface="Times New Roman" pitchFamily="18" charset="0"/>
                <a:hlinkClick r:id="rId4"/>
              </a:rPr>
              <a:t>https://www.youtube.com/watch?v=5a_VZVOEQDc</a:t>
            </a:r>
            <a:r>
              <a:rPr lang="lv-LV" altLang="en-US" sz="2000" b="1" dirty="0">
                <a:solidFill>
                  <a:srgbClr val="000000"/>
                </a:solidFill>
                <a:latin typeface="Arial" pitchFamily="34" charset="0"/>
                <a:cs typeface="Times New Roman" pitchFamily="18" charset="0"/>
              </a:rPr>
              <a:t> </a:t>
            </a:r>
          </a:p>
          <a:p>
            <a:pPr>
              <a:buClr>
                <a:srgbClr val="CC0099"/>
              </a:buClr>
              <a:buFont typeface="Wingdings" pitchFamily="2" charset="2"/>
              <a:buChar char="u"/>
            </a:pPr>
            <a:r>
              <a:rPr lang="lv-LV" altLang="en-US" sz="2000" b="1" dirty="0">
                <a:solidFill>
                  <a:srgbClr val="000000"/>
                </a:solidFill>
                <a:latin typeface="Arial" pitchFamily="34" charset="0"/>
                <a:cs typeface="Times New Roman" pitchFamily="18" charset="0"/>
              </a:rPr>
              <a:t>Par mācību mērķiem un rezultātiem </a:t>
            </a:r>
            <a:r>
              <a:rPr lang="lv-LV" altLang="en-US" sz="2000" b="1" dirty="0">
                <a:solidFill>
                  <a:srgbClr val="000000"/>
                </a:solidFill>
                <a:latin typeface="Arial" pitchFamily="34" charset="0"/>
                <a:cs typeface="Times New Roman" pitchFamily="18" charset="0"/>
                <a:hlinkClick r:id="rId5"/>
              </a:rPr>
              <a:t>https://www.youtube.com/watch?v=g_Xm5IljYKQ</a:t>
            </a:r>
            <a:r>
              <a:rPr lang="lv-LV" altLang="en-US" sz="2000" b="1" dirty="0">
                <a:solidFill>
                  <a:srgbClr val="000000"/>
                </a:solidFill>
                <a:latin typeface="Arial" pitchFamily="34" charset="0"/>
                <a:cs typeface="Times New Roman" pitchFamily="18" charset="0"/>
              </a:rPr>
              <a:t> </a:t>
            </a:r>
          </a:p>
          <a:p>
            <a:pPr>
              <a:buClr>
                <a:srgbClr val="CC0099"/>
              </a:buClr>
              <a:buFont typeface="Wingdings" pitchFamily="2" charset="2"/>
              <a:buChar char="u"/>
            </a:pPr>
            <a:r>
              <a:rPr lang="en-US" altLang="en-US" sz="2000" b="1" dirty="0">
                <a:solidFill>
                  <a:srgbClr val="000000"/>
                </a:solidFill>
                <a:latin typeface="Arial" pitchFamily="34" charset="0"/>
                <a:cs typeface="Times New Roman" pitchFamily="18" charset="0"/>
              </a:rPr>
              <a:t>Open University </a:t>
            </a:r>
            <a:r>
              <a:rPr lang="en-US" altLang="en-US" sz="2000" b="1" dirty="0" err="1">
                <a:solidFill>
                  <a:srgbClr val="000000"/>
                </a:solidFill>
                <a:latin typeface="Arial" pitchFamily="34" charset="0"/>
                <a:cs typeface="Times New Roman" pitchFamily="18" charset="0"/>
              </a:rPr>
              <a:t>kurss</a:t>
            </a:r>
            <a:r>
              <a:rPr lang="en-US" altLang="en-US" sz="2000" b="1" dirty="0">
                <a:solidFill>
                  <a:srgbClr val="000000"/>
                </a:solidFill>
                <a:latin typeface="Arial" pitchFamily="34" charset="0"/>
                <a:cs typeface="Times New Roman" pitchFamily="18" charset="0"/>
              </a:rPr>
              <a:t> «Teaching Online» 24 </a:t>
            </a:r>
            <a:r>
              <a:rPr lang="en-US" altLang="en-US" sz="2000" b="1" dirty="0" err="1">
                <a:solidFill>
                  <a:srgbClr val="000000"/>
                </a:solidFill>
                <a:latin typeface="Arial" pitchFamily="34" charset="0"/>
                <a:cs typeface="Times New Roman" pitchFamily="18" charset="0"/>
              </a:rPr>
              <a:t>st.</a:t>
            </a:r>
            <a:r>
              <a:rPr lang="lv-LV" altLang="en-US" sz="2000" b="1" dirty="0">
                <a:solidFill>
                  <a:srgbClr val="000000"/>
                </a:solidFill>
                <a:latin typeface="Arial" pitchFamily="34" charset="0"/>
                <a:cs typeface="Times New Roman" pitchFamily="18" charset="0"/>
              </a:rPr>
              <a:t> </a:t>
            </a:r>
            <a:r>
              <a:rPr lang="en-US" altLang="en-US" sz="2000" b="1" dirty="0">
                <a:solidFill>
                  <a:srgbClr val="000000"/>
                </a:solidFill>
                <a:latin typeface="Arial" pitchFamily="34" charset="0"/>
                <a:cs typeface="Times New Roman" pitchFamily="18" charset="0"/>
                <a:hlinkClick r:id="rId6"/>
              </a:rPr>
              <a:t>https://www.open.edu/openlearn/education-development/education/take-your-teaching-online/content-section-overview?active-tab=description-tab</a:t>
            </a:r>
            <a:r>
              <a:rPr lang="lv-LV" altLang="en-US" sz="2000" b="1" dirty="0">
                <a:solidFill>
                  <a:srgbClr val="000000"/>
                </a:solidFill>
                <a:latin typeface="Arial" pitchFamily="34" charset="0"/>
                <a:cs typeface="Times New Roman" pitchFamily="18" charset="0"/>
              </a:rPr>
              <a:t> </a:t>
            </a:r>
            <a:endParaRPr lang="en-US" altLang="en-US" sz="2000" b="1" dirty="0">
              <a:solidFill>
                <a:srgbClr val="000000"/>
              </a:solidFill>
              <a:latin typeface="Arial" pitchFamily="34" charset="0"/>
              <a:cs typeface="Times New Roman" pitchFamily="18" charset="0"/>
            </a:endParaRPr>
          </a:p>
          <a:p>
            <a:pPr>
              <a:buClr>
                <a:srgbClr val="CC0099"/>
              </a:buClr>
              <a:buFont typeface="Wingdings" pitchFamily="2" charset="2"/>
              <a:buChar char="u"/>
            </a:pPr>
            <a:endParaRPr lang="lv-LV" altLang="en-US" sz="1600" b="1" dirty="0">
              <a:solidFill>
                <a:srgbClr val="000000"/>
              </a:solidFill>
              <a:latin typeface="Arial" pitchFamily="34" charset="0"/>
              <a:cs typeface="Times New Roman" pitchFamily="18" charset="0"/>
            </a:endParaRPr>
          </a:p>
          <a:p>
            <a:pPr>
              <a:buClr>
                <a:srgbClr val="CC0099"/>
              </a:buClr>
              <a:buFont typeface="Wingdings" pitchFamily="2" charset="2"/>
              <a:buChar char="u"/>
            </a:pPr>
            <a:endParaRPr lang="lv-LV" altLang="en-US" sz="1600" b="1" dirty="0">
              <a:solidFill>
                <a:srgbClr val="000000"/>
              </a:solidFill>
              <a:latin typeface="Arial" pitchFamily="34" charset="0"/>
              <a:cs typeface="Times New Roman" pitchFamily="18" charset="0"/>
            </a:endParaRPr>
          </a:p>
          <a:p>
            <a:pPr>
              <a:buClr>
                <a:srgbClr val="CC0099"/>
              </a:buClr>
              <a:buFont typeface="Wingdings" pitchFamily="2" charset="2"/>
              <a:buChar char="u"/>
            </a:pPr>
            <a:endParaRPr lang="lv-LV" altLang="en-US" sz="1600" b="1" dirty="0">
              <a:solidFill>
                <a:srgbClr val="000000"/>
              </a:solidFill>
              <a:latin typeface="Arial" pitchFamily="34" charset="0"/>
              <a:cs typeface="Times New Roman" pitchFamily="18" charset="0"/>
            </a:endParaRPr>
          </a:p>
          <a:p>
            <a:pPr>
              <a:buClr>
                <a:srgbClr val="CC0099"/>
              </a:buClr>
              <a:buFont typeface="Wingdings" pitchFamily="2" charset="2"/>
              <a:buChar char="u"/>
            </a:pPr>
            <a:endParaRPr lang="lv-LV" altLang="lv-LV" sz="2400" b="1" dirty="0">
              <a:solidFill>
                <a:srgbClr val="000000"/>
              </a:solidFill>
              <a:latin typeface="Arial" charset="0"/>
            </a:endParaRPr>
          </a:p>
          <a:p>
            <a:pPr>
              <a:buClr>
                <a:srgbClr val="CC0099"/>
              </a:buClr>
              <a:buFont typeface="Wingdings" pitchFamily="2" charset="2"/>
              <a:buChar char="u"/>
            </a:pPr>
            <a:endParaRPr lang="lv-LV" altLang="lv-LV" sz="1800" b="1" dirty="0">
              <a:latin typeface="Arial" charset="0"/>
            </a:endParaRPr>
          </a:p>
          <a:p>
            <a:pPr>
              <a:lnSpc>
                <a:spcPct val="170000"/>
              </a:lnSpc>
            </a:pPr>
            <a:endParaRPr lang="lv-LV" altLang="lv-LV" sz="2400" b="1" dirty="0">
              <a:latin typeface="Arial" charset="0"/>
            </a:endParaRPr>
          </a:p>
          <a:p>
            <a:pPr>
              <a:lnSpc>
                <a:spcPct val="170000"/>
              </a:lnSpc>
            </a:pPr>
            <a:endParaRPr lang="lv-LV" altLang="lv-LV" sz="2400" b="1" dirty="0">
              <a:latin typeface="Arial" charset="0"/>
            </a:endParaRPr>
          </a:p>
        </p:txBody>
      </p:sp>
      <p:graphicFrame>
        <p:nvGraphicFramePr>
          <p:cNvPr id="307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7221833"/>
              </p:ext>
            </p:extLst>
          </p:nvPr>
        </p:nvGraphicFramePr>
        <p:xfrm>
          <a:off x="683568" y="500745"/>
          <a:ext cx="8001000" cy="160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44" name="Document" r:id="rId7" imgW="6925056" imgH="1670304" progId="Word.Document.8">
                  <p:embed/>
                </p:oleObj>
              </mc:Choice>
              <mc:Fallback>
                <p:oleObj name="Document" r:id="rId7" imgW="6925056" imgH="1670304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568" y="500745"/>
                        <a:ext cx="8001000" cy="160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7" name="Objekts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1792699"/>
              </p:ext>
            </p:extLst>
          </p:nvPr>
        </p:nvGraphicFramePr>
        <p:xfrm>
          <a:off x="1043608" y="6109520"/>
          <a:ext cx="6744227" cy="14969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45" name="Document" r:id="rId9" imgW="5485033" imgH="1227394" progId="Word.Document.8">
                  <p:embed/>
                </p:oleObj>
              </mc:Choice>
              <mc:Fallback>
                <p:oleObj name="Document" r:id="rId9" imgW="5485033" imgH="1227394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3608" y="6109520"/>
                        <a:ext cx="6744227" cy="149695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aida numura vietturis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08B6E9-7248-481D-AEED-2832FA8160B5}" type="slidenum">
              <a:rPr lang="lv-LV" altLang="lv-LV" smtClean="0"/>
              <a:pPr>
                <a:defRPr/>
              </a:pPr>
              <a:t>31</a:t>
            </a:fld>
            <a:endParaRPr lang="lv-LV" altLang="lv-LV"/>
          </a:p>
        </p:txBody>
      </p:sp>
    </p:spTree>
    <p:extLst>
      <p:ext uri="{BB962C8B-B14F-4D97-AF65-F5344CB8AC3E}">
        <p14:creationId xmlns:p14="http://schemas.microsoft.com/office/powerpoint/2010/main" val="4711955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86508"/>
            <a:ext cx="7772400" cy="838200"/>
          </a:xfrm>
        </p:spPr>
        <p:txBody>
          <a:bodyPr/>
          <a:lstStyle/>
          <a:p>
            <a:r>
              <a:rPr lang="lv-LV" altLang="lv-LV" sz="2800" b="1" dirty="0">
                <a:solidFill>
                  <a:srgbClr val="CC0099"/>
                </a:solidFill>
                <a:latin typeface="Arial" charset="0"/>
              </a:rPr>
              <a:t>Pirmie 3 līmeņi</a:t>
            </a:r>
            <a:endParaRPr lang="lv-LV" altLang="lv-LV" sz="2800" b="1" dirty="0">
              <a:latin typeface="Arial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2357178"/>
            <a:ext cx="8136904" cy="3124200"/>
          </a:xfrm>
        </p:spPr>
        <p:txBody>
          <a:bodyPr/>
          <a:lstStyle/>
          <a:p>
            <a:pPr>
              <a:buClr>
                <a:srgbClr val="CC0099"/>
              </a:buClr>
              <a:buFont typeface="Wingdings" pitchFamily="2" charset="2"/>
              <a:buChar char="u"/>
            </a:pPr>
            <a:r>
              <a:rPr lang="lv-LV" altLang="lv-LV" sz="2400" b="1" dirty="0">
                <a:solidFill>
                  <a:srgbClr val="000000"/>
                </a:solidFill>
                <a:latin typeface="Arial" charset="0"/>
              </a:rPr>
              <a:t>Zināšana (atcerēšanās). </a:t>
            </a:r>
            <a:r>
              <a:rPr lang="lv-LV" altLang="lv-LV" sz="2400" dirty="0">
                <a:solidFill>
                  <a:srgbClr val="000000"/>
                </a:solidFill>
                <a:latin typeface="Arial" charset="0"/>
              </a:rPr>
              <a:t>Prot ziņot, pārstāstīt vai citādi atkārtot apgūto. Spēj atcerēties atbilstošo informāciju un atkārtot to tieši tādu, kāda tā pasniegta.</a:t>
            </a:r>
          </a:p>
          <a:p>
            <a:pPr>
              <a:buClr>
                <a:srgbClr val="CC0099"/>
              </a:buClr>
              <a:buFont typeface="Wingdings" pitchFamily="2" charset="2"/>
              <a:buChar char="u"/>
            </a:pPr>
            <a:r>
              <a:rPr lang="lv-LV" altLang="lv-LV" sz="2400" b="1" dirty="0">
                <a:solidFill>
                  <a:srgbClr val="000000"/>
                </a:solidFill>
                <a:latin typeface="Arial" charset="0"/>
              </a:rPr>
              <a:t>Izpratne. </a:t>
            </a:r>
            <a:r>
              <a:rPr lang="lv-LV" altLang="lv-LV" sz="2400" dirty="0">
                <a:solidFill>
                  <a:srgbClr val="000000"/>
                </a:solidFill>
                <a:latin typeface="Arial" charset="0"/>
              </a:rPr>
              <a:t>Saprot un spēj izskaidrot, salīdzināt, uztvert būtisko, apkopot. Prot informāciju izteikt citiem vārdiem.</a:t>
            </a:r>
          </a:p>
          <a:p>
            <a:pPr>
              <a:buClr>
                <a:srgbClr val="CC0099"/>
              </a:buClr>
              <a:buFont typeface="Wingdings" pitchFamily="2" charset="2"/>
              <a:buChar char="u"/>
            </a:pPr>
            <a:r>
              <a:rPr lang="lv-LV" altLang="lv-LV" sz="2400" b="1" dirty="0">
                <a:solidFill>
                  <a:srgbClr val="000000"/>
                </a:solidFill>
                <a:latin typeface="Arial" charset="0"/>
              </a:rPr>
              <a:t>Lietošana (izmantošana). </a:t>
            </a:r>
            <a:r>
              <a:rPr lang="lv-LV" altLang="lv-LV" sz="2400" dirty="0">
                <a:solidFill>
                  <a:srgbClr val="000000"/>
                </a:solidFill>
                <a:latin typeface="Arial" charset="0"/>
              </a:rPr>
              <a:t>Prot pielietot zināšanas jaunās un konkrētās situācijās, risināt uzdevumus. Spēj izlemt kādas zināšanas – noteikumi, jēdzieni, principi, likumi un teorijas – jāizmanto. </a:t>
            </a:r>
          </a:p>
        </p:txBody>
      </p:sp>
      <p:graphicFrame>
        <p:nvGraphicFramePr>
          <p:cNvPr id="3076" name="Object 4"/>
          <p:cNvGraphicFramePr>
            <a:graphicFrameLocks noChangeAspect="1"/>
          </p:cNvGraphicFramePr>
          <p:nvPr/>
        </p:nvGraphicFramePr>
        <p:xfrm>
          <a:off x="683568" y="476672"/>
          <a:ext cx="8001000" cy="160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42" name="Document" r:id="rId4" imgW="6925056" imgH="1670304" progId="Word.Document.8">
                  <p:embed/>
                </p:oleObj>
              </mc:Choice>
              <mc:Fallback>
                <p:oleObj name="Document" r:id="rId4" imgW="6925056" imgH="1670304" progId="Word.Document.8">
                  <p:embed/>
                  <p:pic>
                    <p:nvPicPr>
                      <p:cNvPr id="307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568" y="476672"/>
                        <a:ext cx="8001000" cy="160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7" name="Objekts 1"/>
          <p:cNvGraphicFramePr>
            <a:graphicFrameLocks noChangeAspect="1"/>
          </p:cNvGraphicFramePr>
          <p:nvPr/>
        </p:nvGraphicFramePr>
        <p:xfrm>
          <a:off x="1187624" y="6109520"/>
          <a:ext cx="6744227" cy="14969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43" name="Document" r:id="rId6" imgW="5485033" imgH="1227394" progId="Word.Document.8">
                  <p:embed/>
                </p:oleObj>
              </mc:Choice>
              <mc:Fallback>
                <p:oleObj name="Document" r:id="rId6" imgW="5485033" imgH="1227394" progId="Word.Document.8">
                  <p:embed/>
                  <p:pic>
                    <p:nvPicPr>
                      <p:cNvPr id="3077" name="Objekts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624" y="6109520"/>
                        <a:ext cx="6744227" cy="149695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aida numura vietturis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08B6E9-7248-481D-AEED-2832FA8160B5}" type="slidenum">
              <a:rPr lang="lv-LV" altLang="lv-LV" smtClean="0"/>
              <a:pPr>
                <a:defRPr/>
              </a:pPr>
              <a:t>4</a:t>
            </a:fld>
            <a:endParaRPr lang="lv-LV" altLang="lv-LV"/>
          </a:p>
        </p:txBody>
      </p:sp>
    </p:spTree>
    <p:extLst>
      <p:ext uri="{BB962C8B-B14F-4D97-AF65-F5344CB8AC3E}">
        <p14:creationId xmlns:p14="http://schemas.microsoft.com/office/powerpoint/2010/main" val="40800780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86508"/>
            <a:ext cx="7772400" cy="838200"/>
          </a:xfrm>
        </p:spPr>
        <p:txBody>
          <a:bodyPr/>
          <a:lstStyle/>
          <a:p>
            <a:r>
              <a:rPr lang="lv-LV" altLang="lv-LV" sz="2800" b="1" dirty="0">
                <a:solidFill>
                  <a:srgbClr val="CC0099"/>
                </a:solidFill>
                <a:latin typeface="Arial" charset="0"/>
              </a:rPr>
              <a:t>Pirmie 3 līmeņi</a:t>
            </a:r>
            <a:endParaRPr lang="lv-LV" altLang="lv-LV" sz="2800" b="1" dirty="0">
              <a:latin typeface="Arial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2357178"/>
            <a:ext cx="8136904" cy="3124200"/>
          </a:xfrm>
        </p:spPr>
        <p:txBody>
          <a:bodyPr/>
          <a:lstStyle/>
          <a:p>
            <a:pPr>
              <a:buClr>
                <a:srgbClr val="CC0099"/>
              </a:buClr>
              <a:buFont typeface="Wingdings" pitchFamily="2" charset="2"/>
              <a:buChar char="u"/>
            </a:pPr>
            <a:r>
              <a:rPr lang="lv-LV" altLang="lv-LV" sz="2400" b="1" dirty="0">
                <a:solidFill>
                  <a:srgbClr val="000000"/>
                </a:solidFill>
                <a:latin typeface="Arial" charset="0"/>
              </a:rPr>
              <a:t>Zināšana (atcerēšanās). </a:t>
            </a:r>
            <a:r>
              <a:rPr lang="lv-LV" altLang="lv-LV" sz="2400" dirty="0">
                <a:solidFill>
                  <a:srgbClr val="000000"/>
                </a:solidFill>
                <a:latin typeface="Arial" charset="0"/>
              </a:rPr>
              <a:t>Prot ziņot, pārstāstīt vai citādi atkārtot apgūto. </a:t>
            </a:r>
            <a:r>
              <a:rPr lang="lv-LV" altLang="lv-LV" sz="2400" b="1" dirty="0">
                <a:solidFill>
                  <a:srgbClr val="C00000"/>
                </a:solidFill>
                <a:latin typeface="Arial" charset="0"/>
              </a:rPr>
              <a:t>Spēj atcerēties </a:t>
            </a:r>
            <a:r>
              <a:rPr lang="lv-LV" altLang="lv-LV" sz="2400" dirty="0">
                <a:solidFill>
                  <a:srgbClr val="000000"/>
                </a:solidFill>
                <a:latin typeface="Arial" charset="0"/>
              </a:rPr>
              <a:t>atbilstošo informāciju un atkārtot to tieši tādu, kāda tā pasniegta.</a:t>
            </a:r>
          </a:p>
          <a:p>
            <a:pPr>
              <a:buClr>
                <a:srgbClr val="CC0099"/>
              </a:buClr>
              <a:buFont typeface="Wingdings" pitchFamily="2" charset="2"/>
              <a:buChar char="u"/>
            </a:pPr>
            <a:r>
              <a:rPr lang="lv-LV" altLang="lv-LV" sz="2400" b="1" dirty="0">
                <a:solidFill>
                  <a:srgbClr val="000000"/>
                </a:solidFill>
                <a:latin typeface="Arial" charset="0"/>
              </a:rPr>
              <a:t>Izpratne. </a:t>
            </a:r>
            <a:r>
              <a:rPr lang="lv-LV" altLang="lv-LV" sz="2400" b="1" dirty="0">
                <a:solidFill>
                  <a:srgbClr val="C00000"/>
                </a:solidFill>
                <a:latin typeface="Arial" charset="0"/>
              </a:rPr>
              <a:t>Saprot un spēj izskaidrot</a:t>
            </a:r>
            <a:r>
              <a:rPr lang="lv-LV" altLang="lv-LV" sz="2400" dirty="0">
                <a:solidFill>
                  <a:srgbClr val="000000"/>
                </a:solidFill>
                <a:latin typeface="Arial" charset="0"/>
              </a:rPr>
              <a:t>, salīdzināt, uztvert būtisko, apkopot. Prot informāciju izteikt citiem vārdiem.</a:t>
            </a:r>
          </a:p>
          <a:p>
            <a:pPr>
              <a:buClr>
                <a:srgbClr val="CC0099"/>
              </a:buClr>
              <a:buFont typeface="Wingdings" pitchFamily="2" charset="2"/>
              <a:buChar char="u"/>
            </a:pPr>
            <a:r>
              <a:rPr lang="lv-LV" altLang="lv-LV" sz="2400" b="1" dirty="0">
                <a:solidFill>
                  <a:srgbClr val="000000"/>
                </a:solidFill>
                <a:latin typeface="Arial" charset="0"/>
              </a:rPr>
              <a:t>Lietošana (izmantošana). </a:t>
            </a:r>
            <a:r>
              <a:rPr lang="lv-LV" altLang="lv-LV" sz="2400" b="1" dirty="0">
                <a:solidFill>
                  <a:srgbClr val="C00000"/>
                </a:solidFill>
                <a:latin typeface="Arial" charset="0"/>
              </a:rPr>
              <a:t>Prot pielietot </a:t>
            </a:r>
            <a:r>
              <a:rPr lang="lv-LV" altLang="lv-LV" sz="2400" dirty="0">
                <a:solidFill>
                  <a:srgbClr val="000000"/>
                </a:solidFill>
                <a:latin typeface="Arial" charset="0"/>
              </a:rPr>
              <a:t>zināšanas jaunās un konkrētās situācijās, risināt uzdevumus. Spēj izlemt kādas zināšanas – noteikumi, jēdzieni, principi, likumi un teorijas – jāizmanto.</a:t>
            </a:r>
          </a:p>
        </p:txBody>
      </p:sp>
      <p:graphicFrame>
        <p:nvGraphicFramePr>
          <p:cNvPr id="3076" name="Object 4"/>
          <p:cNvGraphicFramePr>
            <a:graphicFrameLocks noChangeAspect="1"/>
          </p:cNvGraphicFramePr>
          <p:nvPr/>
        </p:nvGraphicFramePr>
        <p:xfrm>
          <a:off x="683568" y="476672"/>
          <a:ext cx="8001000" cy="160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98" name="Document" r:id="rId4" imgW="6925056" imgH="1670304" progId="Word.Document.8">
                  <p:embed/>
                </p:oleObj>
              </mc:Choice>
              <mc:Fallback>
                <p:oleObj name="Document" r:id="rId4" imgW="6925056" imgH="1670304" progId="Word.Document.8">
                  <p:embed/>
                  <p:pic>
                    <p:nvPicPr>
                      <p:cNvPr id="307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568" y="476672"/>
                        <a:ext cx="8001000" cy="160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7" name="Objekts 1"/>
          <p:cNvGraphicFramePr>
            <a:graphicFrameLocks noChangeAspect="1"/>
          </p:cNvGraphicFramePr>
          <p:nvPr/>
        </p:nvGraphicFramePr>
        <p:xfrm>
          <a:off x="1187624" y="6109520"/>
          <a:ext cx="6744227" cy="14969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99" name="Document" r:id="rId6" imgW="5485033" imgH="1227394" progId="Word.Document.8">
                  <p:embed/>
                </p:oleObj>
              </mc:Choice>
              <mc:Fallback>
                <p:oleObj name="Document" r:id="rId6" imgW="5485033" imgH="1227394" progId="Word.Document.8">
                  <p:embed/>
                  <p:pic>
                    <p:nvPicPr>
                      <p:cNvPr id="3077" name="Objekts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624" y="6109520"/>
                        <a:ext cx="6744227" cy="149695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aida numura vietturis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08B6E9-7248-481D-AEED-2832FA8160B5}" type="slidenum">
              <a:rPr lang="lv-LV" altLang="lv-LV" smtClean="0"/>
              <a:pPr>
                <a:defRPr/>
              </a:pPr>
              <a:t>5</a:t>
            </a:fld>
            <a:endParaRPr lang="lv-LV" altLang="lv-LV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8D0B3D2-C5DE-4BCC-9623-DC7AF7907889}"/>
              </a:ext>
            </a:extLst>
          </p:cNvPr>
          <p:cNvSpPr txBox="1"/>
          <p:nvPr/>
        </p:nvSpPr>
        <p:spPr>
          <a:xfrm>
            <a:off x="5152143" y="5481378"/>
            <a:ext cx="3672408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lv-LV" dirty="0">
                <a:latin typeface="Arial" panose="020B0604020202020204" pitchFamily="34" charset="0"/>
                <a:cs typeface="Arial" panose="020B0604020202020204" pitchFamily="34" charset="0"/>
              </a:rPr>
              <a:t>Jādod praktiski uzdevumi!</a:t>
            </a:r>
          </a:p>
        </p:txBody>
      </p:sp>
    </p:spTree>
    <p:extLst>
      <p:ext uri="{BB962C8B-B14F-4D97-AF65-F5344CB8AC3E}">
        <p14:creationId xmlns:p14="http://schemas.microsoft.com/office/powerpoint/2010/main" val="1088197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86508"/>
            <a:ext cx="7772400" cy="838200"/>
          </a:xfrm>
        </p:spPr>
        <p:txBody>
          <a:bodyPr/>
          <a:lstStyle/>
          <a:p>
            <a:r>
              <a:rPr lang="lv-LV" altLang="lv-LV" sz="2800" b="1" dirty="0">
                <a:solidFill>
                  <a:srgbClr val="CC0099"/>
                </a:solidFill>
                <a:latin typeface="Arial" charset="0"/>
              </a:rPr>
              <a:t>Nākošie līmeņi</a:t>
            </a:r>
            <a:endParaRPr lang="lv-LV" altLang="lv-LV" sz="2800" b="1" dirty="0">
              <a:latin typeface="Arial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2357178"/>
            <a:ext cx="8136904" cy="3124200"/>
          </a:xfrm>
        </p:spPr>
        <p:txBody>
          <a:bodyPr/>
          <a:lstStyle/>
          <a:p>
            <a:pPr>
              <a:buClr>
                <a:srgbClr val="CC0099"/>
              </a:buClr>
              <a:buFont typeface="Wingdings" pitchFamily="2" charset="2"/>
              <a:buChar char="u"/>
            </a:pPr>
            <a:r>
              <a:rPr lang="lv-LV" altLang="lv-LV" sz="2400" b="1" dirty="0">
                <a:solidFill>
                  <a:srgbClr val="000000"/>
                </a:solidFill>
                <a:latin typeface="Arial" charset="0"/>
              </a:rPr>
              <a:t>Analīze. </a:t>
            </a:r>
            <a:r>
              <a:rPr lang="lv-LV" altLang="lv-LV" sz="2400" dirty="0">
                <a:solidFill>
                  <a:srgbClr val="000000"/>
                </a:solidFill>
                <a:latin typeface="Arial" charset="0"/>
              </a:rPr>
              <a:t>Prot informāciju strukturēt, izvirzīt hipotēzes, analizēt faktus, izdarīt secinājumus, noteikt cēloņus, pierādot izpratni par savstarpējām sakarībām, pamatojot savu viedokli. </a:t>
            </a:r>
            <a:r>
              <a:rPr lang="lv-LV" altLang="lv-LV" sz="2400" b="1" dirty="0">
                <a:solidFill>
                  <a:srgbClr val="C00000"/>
                </a:solidFill>
                <a:latin typeface="Arial" charset="0"/>
              </a:rPr>
              <a:t>Literatūras pārskats …</a:t>
            </a:r>
            <a:endParaRPr lang="lv-LV" altLang="lv-LV" sz="2400" b="1" dirty="0">
              <a:solidFill>
                <a:srgbClr val="000000"/>
              </a:solidFill>
              <a:latin typeface="Arial" charset="0"/>
            </a:endParaRPr>
          </a:p>
          <a:p>
            <a:pPr>
              <a:buClr>
                <a:srgbClr val="CC0099"/>
              </a:buClr>
              <a:buFont typeface="Wingdings" pitchFamily="2" charset="2"/>
              <a:buChar char="u"/>
            </a:pPr>
            <a:r>
              <a:rPr lang="lv-LV" altLang="lv-LV" sz="2400" b="1" dirty="0">
                <a:solidFill>
                  <a:srgbClr val="000000"/>
                </a:solidFill>
                <a:latin typeface="Arial" charset="0"/>
              </a:rPr>
              <a:t>Sintēze. </a:t>
            </a:r>
            <a:r>
              <a:rPr lang="lv-LV" altLang="lv-LV" sz="2400" dirty="0">
                <a:solidFill>
                  <a:srgbClr val="000000"/>
                </a:solidFill>
                <a:latin typeface="Arial" charset="0"/>
              </a:rPr>
              <a:t>Prot apkopot informāciju, kombinēt zināšanas jaunos veidos, analizēt sarežģītu situāciju un piedāvāt oriģinālus risinājumus. </a:t>
            </a:r>
            <a:r>
              <a:rPr lang="lv-LV" altLang="lv-LV" sz="2400" b="1" dirty="0">
                <a:solidFill>
                  <a:srgbClr val="C00000"/>
                </a:solidFill>
                <a:latin typeface="Arial" charset="0"/>
              </a:rPr>
              <a:t>Jaunu zināšanu radīšana!</a:t>
            </a:r>
          </a:p>
          <a:p>
            <a:pPr>
              <a:buClr>
                <a:srgbClr val="CC0099"/>
              </a:buClr>
              <a:buFont typeface="Wingdings" pitchFamily="2" charset="2"/>
              <a:buChar char="u"/>
            </a:pPr>
            <a:r>
              <a:rPr lang="lv-LV" altLang="lv-LV" sz="2400" b="1" dirty="0">
                <a:solidFill>
                  <a:srgbClr val="000000"/>
                </a:solidFill>
                <a:latin typeface="Arial" charset="0"/>
              </a:rPr>
              <a:t>Novērtēšana. </a:t>
            </a:r>
            <a:r>
              <a:rPr lang="lv-LV" altLang="lv-LV" sz="2400" dirty="0">
                <a:solidFill>
                  <a:srgbClr val="000000"/>
                </a:solidFill>
                <a:latin typeface="Arial" charset="0"/>
              </a:rPr>
              <a:t>Prot noteikt savu līmeni un turpināt attīstību …</a:t>
            </a:r>
          </a:p>
        </p:txBody>
      </p:sp>
      <p:graphicFrame>
        <p:nvGraphicFramePr>
          <p:cNvPr id="307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8221817"/>
              </p:ext>
            </p:extLst>
          </p:nvPr>
        </p:nvGraphicFramePr>
        <p:xfrm>
          <a:off x="559237" y="472337"/>
          <a:ext cx="8001000" cy="160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68" name="Document" r:id="rId4" imgW="6925056" imgH="1670304" progId="Word.Document.8">
                  <p:embed/>
                </p:oleObj>
              </mc:Choice>
              <mc:Fallback>
                <p:oleObj name="Document" r:id="rId4" imgW="6925056" imgH="1670304" progId="Word.Document.8">
                  <p:embed/>
                  <p:pic>
                    <p:nvPicPr>
                      <p:cNvPr id="307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9237" y="472337"/>
                        <a:ext cx="8001000" cy="160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7" name="Objekts 1"/>
          <p:cNvGraphicFramePr>
            <a:graphicFrameLocks noChangeAspect="1"/>
          </p:cNvGraphicFramePr>
          <p:nvPr/>
        </p:nvGraphicFramePr>
        <p:xfrm>
          <a:off x="1187624" y="6109520"/>
          <a:ext cx="6744227" cy="14969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69" name="Document" r:id="rId6" imgW="5485033" imgH="1227394" progId="Word.Document.8">
                  <p:embed/>
                </p:oleObj>
              </mc:Choice>
              <mc:Fallback>
                <p:oleObj name="Document" r:id="rId6" imgW="5485033" imgH="1227394" progId="Word.Document.8">
                  <p:embed/>
                  <p:pic>
                    <p:nvPicPr>
                      <p:cNvPr id="3077" name="Objekts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624" y="6109520"/>
                        <a:ext cx="6744227" cy="149695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aida numura vietturis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08B6E9-7248-481D-AEED-2832FA8160B5}" type="slidenum">
              <a:rPr lang="lv-LV" altLang="lv-LV" smtClean="0"/>
              <a:pPr>
                <a:defRPr/>
              </a:pPr>
              <a:t>6</a:t>
            </a:fld>
            <a:endParaRPr lang="lv-LV" altLang="lv-LV"/>
          </a:p>
        </p:txBody>
      </p:sp>
    </p:spTree>
    <p:extLst>
      <p:ext uri="{BB962C8B-B14F-4D97-AF65-F5344CB8AC3E}">
        <p14:creationId xmlns:p14="http://schemas.microsoft.com/office/powerpoint/2010/main" val="2641234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86508"/>
            <a:ext cx="7772400" cy="838200"/>
          </a:xfrm>
        </p:spPr>
        <p:txBody>
          <a:bodyPr/>
          <a:lstStyle/>
          <a:p>
            <a:r>
              <a:rPr lang="lv-LV" altLang="lv-LV" sz="2800" b="1" dirty="0">
                <a:solidFill>
                  <a:srgbClr val="CC0099"/>
                </a:solidFill>
                <a:latin typeface="Arial" charset="0"/>
              </a:rPr>
              <a:t>Kurš līmenis trūkst attēlā?</a:t>
            </a:r>
            <a:endParaRPr lang="lv-LV" altLang="lv-LV" sz="2800" b="1" dirty="0">
              <a:latin typeface="Arial" charset="0"/>
            </a:endParaRPr>
          </a:p>
        </p:txBody>
      </p:sp>
      <p:graphicFrame>
        <p:nvGraphicFramePr>
          <p:cNvPr id="3076" name="Object 4"/>
          <p:cNvGraphicFramePr>
            <a:graphicFrameLocks noChangeAspect="1"/>
          </p:cNvGraphicFramePr>
          <p:nvPr/>
        </p:nvGraphicFramePr>
        <p:xfrm>
          <a:off x="559237" y="472337"/>
          <a:ext cx="8001000" cy="160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86" name="Document" r:id="rId4" imgW="6925056" imgH="1670304" progId="Word.Document.8">
                  <p:embed/>
                </p:oleObj>
              </mc:Choice>
              <mc:Fallback>
                <p:oleObj name="Document" r:id="rId4" imgW="6925056" imgH="1670304" progId="Word.Document.8">
                  <p:embed/>
                  <p:pic>
                    <p:nvPicPr>
                      <p:cNvPr id="307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9237" y="472337"/>
                        <a:ext cx="8001000" cy="160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7" name="Objekts 1"/>
          <p:cNvGraphicFramePr>
            <a:graphicFrameLocks noChangeAspect="1"/>
          </p:cNvGraphicFramePr>
          <p:nvPr/>
        </p:nvGraphicFramePr>
        <p:xfrm>
          <a:off x="1187624" y="6109520"/>
          <a:ext cx="6744227" cy="14969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87" name="Document" r:id="rId6" imgW="5485033" imgH="1227394" progId="Word.Document.8">
                  <p:embed/>
                </p:oleObj>
              </mc:Choice>
              <mc:Fallback>
                <p:oleObj name="Document" r:id="rId6" imgW="5485033" imgH="1227394" progId="Word.Document.8">
                  <p:embed/>
                  <p:pic>
                    <p:nvPicPr>
                      <p:cNvPr id="3077" name="Objekts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624" y="6109520"/>
                        <a:ext cx="6744227" cy="149695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aida numura vietturis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08B6E9-7248-481D-AEED-2832FA8160B5}" type="slidenum">
              <a:rPr lang="lv-LV" altLang="lv-LV" smtClean="0"/>
              <a:pPr>
                <a:defRPr/>
              </a:pPr>
              <a:t>7</a:t>
            </a:fld>
            <a:endParaRPr lang="lv-LV" altLang="lv-LV"/>
          </a:p>
        </p:txBody>
      </p:sp>
      <p:pic>
        <p:nvPicPr>
          <p:cNvPr id="3" name="Attēls 2">
            <a:extLst>
              <a:ext uri="{FF2B5EF4-FFF2-40B4-BE49-F238E27FC236}">
                <a16:creationId xmlns:a16="http://schemas.microsoft.com/office/drawing/2014/main" id="{00DD8292-5799-4A57-92E4-2F89990968F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12023" y="2424707"/>
            <a:ext cx="5856321" cy="3570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8734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92150"/>
          </a:xfrm>
        </p:spPr>
        <p:txBody>
          <a:bodyPr/>
          <a:lstStyle/>
          <a:p>
            <a:pPr eaLnBrk="1" hangingPunct="1"/>
            <a:r>
              <a:rPr lang="lv-LV" altLang="lv-LV" sz="2800" dirty="0"/>
              <a:t>Ekrāni ir visapkārt – dažādās dzīves situācijās</a:t>
            </a:r>
            <a:endParaRPr lang="en-GB" altLang="lv-LV"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5155" y="805757"/>
            <a:ext cx="4525981" cy="323284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34016" y="812684"/>
            <a:ext cx="4157584" cy="27687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55" y="4191000"/>
            <a:ext cx="4507281" cy="252407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03536" y="3756031"/>
            <a:ext cx="4180477" cy="3035293"/>
          </a:xfrm>
          <a:prstGeom prst="rect">
            <a:avLst/>
          </a:prstGeom>
        </p:spPr>
      </p:pic>
      <p:sp>
        <p:nvSpPr>
          <p:cNvPr id="3" name="Slaida numura vietturis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08B6E9-7248-481D-AEED-2832FA8160B5}" type="slidenum">
              <a:rPr lang="lv-LV" altLang="lv-LV" smtClean="0"/>
              <a:pPr>
                <a:defRPr/>
              </a:pPr>
              <a:t>8</a:t>
            </a:fld>
            <a:endParaRPr lang="lv-LV" altLang="lv-LV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Infographic: People Spend More Time Looking at Screens Than Ever | Statist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752" y="744932"/>
            <a:ext cx="8785225" cy="609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Title 1"/>
          <p:cNvSpPr txBox="1">
            <a:spLocks/>
          </p:cNvSpPr>
          <p:nvPr/>
        </p:nvSpPr>
        <p:spPr bwMode="auto">
          <a:xfrm>
            <a:off x="34925" y="44450"/>
            <a:ext cx="9001125" cy="60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defTabSz="685800" eaLnBrk="1" hangingPunct="1">
              <a:lnSpc>
                <a:spcPct val="90000"/>
              </a:lnSpc>
            </a:pPr>
            <a:r>
              <a:rPr lang="lv-LV" altLang="lv-LV" sz="2800" dirty="0">
                <a:latin typeface="Calibri Light" pitchFamily="34" charset="0"/>
              </a:rPr>
              <a:t>No Bruno </a:t>
            </a:r>
            <a:r>
              <a:rPr lang="lv-LV" altLang="lv-LV" sz="2800" dirty="0" err="1">
                <a:latin typeface="Calibri Light" pitchFamily="34" charset="0"/>
              </a:rPr>
              <a:t>Žuga</a:t>
            </a:r>
            <a:r>
              <a:rPr lang="lv-LV" altLang="lv-LV" sz="2800" dirty="0">
                <a:latin typeface="Calibri Light" pitchFamily="34" charset="0"/>
              </a:rPr>
              <a:t>: Cilvēki lūkojas ekrānos arvien vairāk </a:t>
            </a:r>
            <a:br>
              <a:rPr lang="lv-LV" altLang="lv-LV" sz="2800" dirty="0">
                <a:latin typeface="Calibri Light" pitchFamily="34" charset="0"/>
              </a:rPr>
            </a:br>
            <a:r>
              <a:rPr lang="lv-LV" altLang="lv-LV" sz="2800" dirty="0">
                <a:latin typeface="Calibri Light" pitchFamily="34" charset="0"/>
              </a:rPr>
              <a:t>                                   - divu gadu salīdzinājums (ASV)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251760" y="1806079"/>
            <a:ext cx="3168352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lv-LV" b="1" dirty="0">
                <a:solidFill>
                  <a:srgbClr val="000000"/>
                </a:solidFill>
                <a:latin typeface="Arial" charset="0"/>
              </a:rPr>
              <a:t>Viss vienā ierīcē!</a:t>
            </a:r>
          </a:p>
        </p:txBody>
      </p:sp>
      <p:cxnSp>
        <p:nvCxnSpPr>
          <p:cNvPr id="4" name="Taisns bultveida savienotājs 3"/>
          <p:cNvCxnSpPr/>
          <p:nvPr/>
        </p:nvCxnSpPr>
        <p:spPr bwMode="auto">
          <a:xfrm flipH="1">
            <a:off x="1331640" y="2132856"/>
            <a:ext cx="920120" cy="864096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" name="Slaida numura vietturis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08B6E9-7248-481D-AEED-2832FA8160B5}" type="slidenum">
              <a:rPr lang="lv-LV" altLang="lv-LV" smtClean="0"/>
              <a:pPr>
                <a:defRPr/>
              </a:pPr>
              <a:t>9</a:t>
            </a:fld>
            <a:endParaRPr lang="lv-LV" altLang="lv-LV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Iestād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lv-LV" altLang="lv-LV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lv-LV" altLang="lv-LV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ēma">
  <a:themeElements>
    <a:clrScheme name="Iestād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Iestād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estād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391</TotalTime>
  <Words>1252</Words>
  <Application>Microsoft Office PowerPoint</Application>
  <PresentationFormat>Slaidrāde ekrānā (4:3)</PresentationFormat>
  <Paragraphs>207</Paragraphs>
  <Slides>31</Slides>
  <Notes>9</Notes>
  <HiddenSlides>0</HiddenSlides>
  <MMClips>0</MMClips>
  <ScaleCrop>false</ScaleCrop>
  <HeadingPairs>
    <vt:vector size="8" baseType="variant">
      <vt:variant>
        <vt:lpstr>Lietotie fonti</vt:lpstr>
      </vt:variant>
      <vt:variant>
        <vt:i4>8</vt:i4>
      </vt:variant>
      <vt:variant>
        <vt:lpstr>Dizains</vt:lpstr>
      </vt:variant>
      <vt:variant>
        <vt:i4>1</vt:i4>
      </vt:variant>
      <vt:variant>
        <vt:lpstr>Iegulti OLE serveri</vt:lpstr>
      </vt:variant>
      <vt:variant>
        <vt:i4>1</vt:i4>
      </vt:variant>
      <vt:variant>
        <vt:lpstr>Slaidu virsraksti</vt:lpstr>
      </vt:variant>
      <vt:variant>
        <vt:i4>31</vt:i4>
      </vt:variant>
    </vt:vector>
  </HeadingPairs>
  <TitlesOfParts>
    <vt:vector size="41" baseType="lpstr">
      <vt:lpstr>Arial</vt:lpstr>
      <vt:lpstr>Arial Alx Win95</vt:lpstr>
      <vt:lpstr>Calibri</vt:lpstr>
      <vt:lpstr>Calibri Light</vt:lpstr>
      <vt:lpstr>Tahoma</vt:lpstr>
      <vt:lpstr>Times New Roman</vt:lpstr>
      <vt:lpstr>Verdana</vt:lpstr>
      <vt:lpstr>Wingdings</vt:lpstr>
      <vt:lpstr>Default Design</vt:lpstr>
      <vt:lpstr>Document</vt:lpstr>
      <vt:lpstr>   Tālmācības metodika  Ieteikumi attālinātā studiju procesa organizēšanai   </vt:lpstr>
      <vt:lpstr>Plāns</vt:lpstr>
      <vt:lpstr>Blūma taksonomija – kā cilvēks mācās?</vt:lpstr>
      <vt:lpstr>Pirmie 3 līmeņi</vt:lpstr>
      <vt:lpstr>Pirmie 3 līmeņi</vt:lpstr>
      <vt:lpstr>Nākošie līmeņi</vt:lpstr>
      <vt:lpstr>Kurš līmenis trūkst attēlā?</vt:lpstr>
      <vt:lpstr>Ekrāni ir visapkārt – dažādās dzīves situācijās</vt:lpstr>
      <vt:lpstr>PowerPoint prezentācija</vt:lpstr>
      <vt:lpstr>PowerPoint prezentācija</vt:lpstr>
      <vt:lpstr>Daudz jaunu nesaprotamu terminu </vt:lpstr>
      <vt:lpstr>Tālmācības un e-studiju būtība</vt:lpstr>
      <vt:lpstr>Mācību slodze</vt:lpstr>
      <vt:lpstr>Tālmācības un e-studiju principi – no mācīšanas un mācīšanos!</vt:lpstr>
      <vt:lpstr>PowerPoint prezentācija</vt:lpstr>
      <vt:lpstr>PowerPoint prezentācija</vt:lpstr>
      <vt:lpstr>Mācību realizācijas principi</vt:lpstr>
      <vt:lpstr>Pārbaudījumi – elektroniski vai uz papīra?</vt:lpstr>
      <vt:lpstr>PowerPoint prezentācija</vt:lpstr>
      <vt:lpstr>Svarīgas lietas</vt:lpstr>
      <vt:lpstr>PowerPoint prezentācija</vt:lpstr>
      <vt:lpstr>PowerPoint prezentācija</vt:lpstr>
      <vt:lpstr>3 mijiedarbības</vt:lpstr>
      <vt:lpstr>Students – studiju materiāli</vt:lpstr>
      <vt:lpstr>Pasniedzējs - students</vt:lpstr>
      <vt:lpstr>Students - students</vt:lpstr>
      <vt:lpstr>Noslēgums</vt:lpstr>
      <vt:lpstr>Jautājumi ?</vt:lpstr>
      <vt:lpstr>Par mācību metodiku LV</vt:lpstr>
      <vt:lpstr>Par tehnoloģijām</vt:lpstr>
      <vt:lpstr>Vēl citi materiāli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RTU seminārs  </dc:title>
  <dc:creator>Ilmārs Slaidiņš</dc:creator>
  <cp:lastModifiedBy>Ilmārs Slaidiņš</cp:lastModifiedBy>
  <cp:revision>39</cp:revision>
  <dcterms:created xsi:type="dcterms:W3CDTF">2020-03-24T06:10:24Z</dcterms:created>
  <dcterms:modified xsi:type="dcterms:W3CDTF">2020-03-26T06:46:05Z</dcterms:modified>
</cp:coreProperties>
</file>