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3" r:id="rId3"/>
    <p:sldId id="263" r:id="rId4"/>
    <p:sldId id="264" r:id="rId5"/>
    <p:sldId id="265" r:id="rId6"/>
    <p:sldId id="290" r:id="rId7"/>
    <p:sldId id="257" r:id="rId8"/>
    <p:sldId id="272" r:id="rId9"/>
    <p:sldId id="275" r:id="rId10"/>
    <p:sldId id="291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2" r:id="rId24"/>
    <p:sldId id="292" r:id="rId25"/>
    <p:sldId id="289" r:id="rId26"/>
    <p:sldId id="258" r:id="rId27"/>
    <p:sldId id="259" r:id="rId28"/>
    <p:sldId id="260" r:id="rId29"/>
    <p:sldId id="261" r:id="rId30"/>
    <p:sldId id="266" r:id="rId31"/>
    <p:sldId id="267" r:id="rId32"/>
    <p:sldId id="268" r:id="rId33"/>
    <p:sldId id="269" r:id="rId34"/>
    <p:sldId id="270" r:id="rId35"/>
    <p:sldId id="271" r:id="rId36"/>
    <p:sldId id="277" r:id="rId37"/>
    <p:sldId id="273" r:id="rId38"/>
    <p:sldId id="274" r:id="rId39"/>
  </p:sldIdLst>
  <p:sldSz cx="9144000" cy="6858000" type="screen4x3"/>
  <p:notesSz cx="6669088" cy="9928225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E249C-8155-431E-B821-3321097F28D1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D81B7-1C1B-4C84-BC67-181FB2B9797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1917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039E6-03BE-489C-AB49-97BF508A3D21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EA20B-E013-4AC5-8C0B-7916075B85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505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206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2890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659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3255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899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116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978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0340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9872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744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065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9962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7397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973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6334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7726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7726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7726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68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041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7132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195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9962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3868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31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238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32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1985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33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7984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34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593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35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7366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36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9537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37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05035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38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274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711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560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560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52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554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A20B-E013-4AC5-8C0B-7916075B85E4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289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v-LV" dirty="0" smtClean="0"/>
              <a:t>30.01.2015.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AK2015</a:t>
            </a:r>
            <a:endParaRPr lang="lv-LV" dirty="0"/>
          </a:p>
        </p:txBody>
      </p:sp>
      <p:sp>
        <p:nvSpPr>
          <p:cNvPr id="9" name="Rectangle 8"/>
          <p:cNvSpPr/>
          <p:nvPr/>
        </p:nvSpPr>
        <p:spPr>
          <a:xfrm>
            <a:off x="345440" y="1772816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1772816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1988840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1916832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717032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541822" y="3429000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19888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501008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137791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A95A-AB93-4D33-B13F-23B8F3DFA01A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A95A-AB93-4D33-B13F-23B8F3DFA01A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v-LV" dirty="0" smtClean="0"/>
              <a:t>30.01.2015.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70827"/>
            <a:ext cx="720080" cy="573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A95A-AB93-4D33-B13F-23B8F3DFA01A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A95A-AB93-4D33-B13F-23B8F3DFA01A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A95A-AB93-4D33-B13F-23B8F3DFA01A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A95A-AB93-4D33-B13F-23B8F3DFA01A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A95A-AB93-4D33-B13F-23B8F3DFA01A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A95A-AB93-4D33-B13F-23B8F3DFA01A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A95A-AB93-4D33-B13F-23B8F3DFA01A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DAA95A-AB93-4D33-B13F-23B8F3DFA01A}" type="datetimeFigureOut">
              <a:rPr lang="lv-LV" smtClean="0"/>
              <a:t>20.03.2015.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F3151D-A2DC-4CA0-9CF3-5AA50A964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likumi.lv/doc.php?id=37967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lu.lv/getfile.php?id=78027" TargetMode="External"/><Relationship Id="rId5" Type="http://schemas.openxmlformats.org/officeDocument/2006/relationships/hyperlink" Target="http://www.llu.lv/getfile.php?id=70161" TargetMode="External"/><Relationship Id="rId4" Type="http://schemas.openxmlformats.org/officeDocument/2006/relationships/hyperlink" Target="http://www.llu.lv/getfile.php?id=44502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nitin.com/assets/en_us/media/plagiarism_spectrum.php" TargetMode="External"/><Relationship Id="rId7" Type="http://schemas.openxmlformats.org/officeDocument/2006/relationships/hyperlink" Target="http://www.plagiarism.org/plagiarism-101/types-of-plagiaris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turnitin.com/paper/plagiarism-spectrum" TargetMode="External"/><Relationship Id="rId5" Type="http://schemas.openxmlformats.org/officeDocument/2006/relationships/hyperlink" Target="http://www.plagiarism.org/" TargetMode="External"/><Relationship Id="rId4" Type="http://schemas.openxmlformats.org/officeDocument/2006/relationships/hyperlink" Target="http://www.merriam-webster.com/dictionary/plagiariz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8568952" cy="237626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b="1" dirty="0" smtClean="0">
                <a:solidFill>
                  <a:schemeClr val="tx1"/>
                </a:solidFill>
              </a:rPr>
              <a:t>vilnis </a:t>
            </a:r>
            <a:r>
              <a:rPr lang="lv-LV" sz="2400" b="1" dirty="0" err="1" smtClean="0">
                <a:solidFill>
                  <a:schemeClr val="tx1"/>
                </a:solidFill>
              </a:rPr>
              <a:t>tomsons</a:t>
            </a:r>
            <a:endParaRPr lang="lv-LV" sz="24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lv-LV" sz="1900" dirty="0" smtClean="0">
                <a:solidFill>
                  <a:schemeClr val="tx1"/>
                </a:solidFill>
              </a:rPr>
              <a:t>LLU Studiju centra vadītājas vietnieks,</a:t>
            </a:r>
          </a:p>
          <a:p>
            <a:pPr>
              <a:spcAft>
                <a:spcPts val="600"/>
              </a:spcAft>
            </a:pPr>
            <a:r>
              <a:rPr lang="lv-LV" sz="1900" dirty="0" smtClean="0">
                <a:solidFill>
                  <a:schemeClr val="tx1"/>
                </a:solidFill>
              </a:rPr>
              <a:t>Izglītības un mājsaimniecības institūta docents,</a:t>
            </a:r>
          </a:p>
          <a:p>
            <a:r>
              <a:rPr lang="lv-LV" sz="1900" dirty="0" smtClean="0">
                <a:solidFill>
                  <a:schemeClr val="tx1"/>
                </a:solidFill>
              </a:rPr>
              <a:t>LLU kontaktpersona Starpaugstskolu </a:t>
            </a:r>
            <a:r>
              <a:rPr lang="lv-LV" sz="1900" dirty="0">
                <a:solidFill>
                  <a:schemeClr val="tx1"/>
                </a:solidFill>
              </a:rPr>
              <a:t>vienotajā</a:t>
            </a:r>
            <a:endParaRPr lang="lv-LV" sz="1900" dirty="0" smtClean="0">
              <a:solidFill>
                <a:schemeClr val="tx1"/>
              </a:solidFill>
            </a:endParaRPr>
          </a:p>
          <a:p>
            <a:r>
              <a:rPr lang="lv-LV" sz="1900" dirty="0">
                <a:solidFill>
                  <a:schemeClr val="tx1"/>
                </a:solidFill>
              </a:rPr>
              <a:t>datorizētajā </a:t>
            </a:r>
            <a:r>
              <a:rPr lang="lv-LV" sz="1900" dirty="0" smtClean="0">
                <a:solidFill>
                  <a:schemeClr val="tx1"/>
                </a:solidFill>
              </a:rPr>
              <a:t>plaģiāta kontroles </a:t>
            </a:r>
            <a:r>
              <a:rPr lang="lv-LV" sz="1900" dirty="0">
                <a:solidFill>
                  <a:schemeClr val="tx1"/>
                </a:solidFill>
              </a:rPr>
              <a:t>sistēmā </a:t>
            </a:r>
          </a:p>
          <a:p>
            <a:endParaRPr lang="lv-LV" sz="22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01215"/>
            <a:ext cx="6629400" cy="1291209"/>
          </a:xfrm>
        </p:spPr>
        <p:txBody>
          <a:bodyPr>
            <a:noAutofit/>
          </a:bodyPr>
          <a:lstStyle/>
          <a:p>
            <a:r>
              <a:rPr lang="lv-LV" b="1" dirty="0" smtClean="0"/>
              <a:t>Plaģiāta kontrole studiju darbos</a:t>
            </a:r>
            <a:endParaRPr lang="lv-LV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73" y="188640"/>
            <a:ext cx="1809323" cy="144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3519296"/>
            <a:ext cx="586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RTU Metodiskā konference 31.03.2015.</a:t>
            </a:r>
            <a:endParaRPr lang="lv-LV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ļaunums no plaģiāta 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752528"/>
          </a:xfrm>
        </p:spPr>
        <p:txBody>
          <a:bodyPr>
            <a:noAutofit/>
          </a:bodyPr>
          <a:lstStyle/>
          <a:p>
            <a:r>
              <a:rPr lang="lv-LV" sz="3000" dirty="0" smtClean="0"/>
              <a:t>Apzog </a:t>
            </a:r>
            <a:r>
              <a:rPr lang="lv-LV" sz="3000" dirty="0"/>
              <a:t>autoru, kura domas, idejas u.c. darbus uzdod par saviem – autors nesaņem viņam pienākošos atzinību un atlīdzību;</a:t>
            </a:r>
          </a:p>
          <a:p>
            <a:r>
              <a:rPr lang="lv-LV" sz="3000" dirty="0" smtClean="0"/>
              <a:t>Apzog </a:t>
            </a:r>
            <a:r>
              <a:rPr lang="lv-LV" sz="3000" dirty="0"/>
              <a:t>sevi, jo gūst </a:t>
            </a:r>
            <a:r>
              <a:rPr lang="lv-LV" sz="3000" dirty="0" smtClean="0"/>
              <a:t>labumu par darbu, </a:t>
            </a:r>
            <a:r>
              <a:rPr lang="lv-LV" sz="3000" dirty="0"/>
              <a:t>neieguldot </a:t>
            </a:r>
            <a:r>
              <a:rPr lang="lv-LV" sz="3000" dirty="0" smtClean="0"/>
              <a:t>oriģinālas pūles </a:t>
            </a:r>
            <a:r>
              <a:rPr lang="lv-LV" sz="3000" dirty="0"/>
              <a:t>tā radīšanā. Studijās: nesasniedz </a:t>
            </a:r>
            <a:r>
              <a:rPr lang="lv-LV" sz="3000" dirty="0" smtClean="0"/>
              <a:t>paredzētos </a:t>
            </a:r>
            <a:r>
              <a:rPr lang="lv-LV" sz="3000" dirty="0"/>
              <a:t>studiju </a:t>
            </a:r>
            <a:r>
              <a:rPr lang="lv-LV" sz="3000" dirty="0" smtClean="0"/>
              <a:t>rezultātus, iegūstot </a:t>
            </a:r>
            <a:r>
              <a:rPr lang="lv-LV" sz="3000" dirty="0"/>
              <a:t>diplomu bez reāla zināšanu, prasmju un kompetences „seguma</a:t>
            </a:r>
            <a:r>
              <a:rPr lang="lv-LV" sz="3000" dirty="0" smtClean="0"/>
              <a:t>”;</a:t>
            </a:r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289531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ļaunums no plaģiāta II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248472"/>
          </a:xfrm>
        </p:spPr>
        <p:txBody>
          <a:bodyPr>
            <a:normAutofit/>
          </a:bodyPr>
          <a:lstStyle/>
          <a:p>
            <a:r>
              <a:rPr lang="lv-LV" sz="3200" dirty="0" smtClean="0"/>
              <a:t>Kaitē </a:t>
            </a:r>
            <a:r>
              <a:rPr lang="lv-LV" sz="3200" dirty="0"/>
              <a:t>savai universitātei, jo profesionālajā darbībā nespēj demonstrēt kompetenci, par kuras „esamību” liecina universitātē iegūtais diploms;</a:t>
            </a:r>
          </a:p>
          <a:p>
            <a:r>
              <a:rPr lang="lv-LV" sz="3200" dirty="0" smtClean="0"/>
              <a:t>Kaitē </a:t>
            </a:r>
            <a:r>
              <a:rPr lang="lv-LV" sz="3200" dirty="0"/>
              <a:t>to mācībspēku reputācijai, kuri ar šo „speciālistu” studiju laikā strādājuši.</a:t>
            </a:r>
          </a:p>
        </p:txBody>
      </p:sp>
    </p:spTree>
    <p:extLst>
      <p:ext uri="{BB962C8B-B14F-4D97-AF65-F5344CB8AC3E}">
        <p14:creationId xmlns:p14="http://schemas.microsoft.com/office/powerpoint/2010/main" val="12063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Mana Pieredze 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680520"/>
          </a:xfrm>
        </p:spPr>
        <p:txBody>
          <a:bodyPr>
            <a:normAutofit/>
          </a:bodyPr>
          <a:lstStyle/>
          <a:p>
            <a:r>
              <a:rPr lang="lv-LV" sz="3200" dirty="0"/>
              <a:t>Savos studiju kursos, pēdējos 3-4 gados kopā esmu atklājis 5 vai 6 </a:t>
            </a:r>
            <a:r>
              <a:rPr lang="lv-LV" sz="3200" dirty="0" smtClean="0"/>
              <a:t>(</a:t>
            </a:r>
            <a:r>
              <a:rPr lang="lv-LV" sz="3200" dirty="0" smtClean="0"/>
              <a:t>no apmēram </a:t>
            </a:r>
            <a:r>
              <a:rPr lang="lv-LV" sz="3200" dirty="0" smtClean="0"/>
              <a:t>300 studentiem).</a:t>
            </a:r>
            <a:endParaRPr lang="lv-LV" sz="3200" dirty="0"/>
          </a:p>
          <a:p>
            <a:r>
              <a:rPr lang="lv-LV" sz="3200" dirty="0"/>
              <a:t>Visi „pieķertie” studenti ir izstrādājuši citus darbus, un galu galā tomēr saņēmuši ieskaiti par studiju kursa nokārtošanu.</a:t>
            </a:r>
          </a:p>
          <a:p>
            <a:r>
              <a:rPr lang="lv-LV" sz="3200" dirty="0"/>
              <a:t>Daži papildus ir saņēmuši arī rājienu un/vai brīdinājumu par eksmatrikulāciju, ja gada laikā tiks pieķerti atkārtoti</a:t>
            </a:r>
            <a:r>
              <a:rPr lang="lv-LV" sz="3200" dirty="0" smtClean="0"/>
              <a:t>.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34781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Mana Pieredze </a:t>
            </a:r>
            <a:r>
              <a:rPr lang="lv-LV" dirty="0" smtClean="0"/>
              <a:t>II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608512"/>
          </a:xfrm>
        </p:spPr>
        <p:txBody>
          <a:bodyPr>
            <a:normAutofit lnSpcReduction="10000"/>
          </a:bodyPr>
          <a:lstStyle/>
          <a:p>
            <a:r>
              <a:rPr lang="lv-LV" sz="3200" dirty="0" smtClean="0"/>
              <a:t>Vienam </a:t>
            </a:r>
            <a:r>
              <a:rPr lang="lv-LV" sz="3200" dirty="0"/>
              <a:t>studentam kurss ir bijis jāstudē atkārtoti (vairāki plaģiāti studiju darbos viena kursa ietvaros).</a:t>
            </a:r>
          </a:p>
          <a:p>
            <a:r>
              <a:rPr lang="lv-LV" sz="3200" dirty="0"/>
              <a:t>Recenzējot studiju noslēguma darbus (SND) pagājušajā gadā, radās aizdomas par plaģiātu. Pēc ziņojuma dekānam un papildus izpētes, būtiski pārkāpumi tomēr netika konstatēti un students tika pielaists studiju noslēguma pārbaudījumam (SNP).</a:t>
            </a:r>
          </a:p>
        </p:txBody>
      </p:sp>
    </p:spTree>
    <p:extLst>
      <p:ext uri="{BB962C8B-B14F-4D97-AF65-F5344CB8AC3E}">
        <p14:creationId xmlns:p14="http://schemas.microsoft.com/office/powerpoint/2010/main" val="32473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 saprast, ka Jūsu priekšā ir plaģiāts?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lv-LV" sz="3200" dirty="0"/>
              <a:t>Līdzīgs noformējums kā kādam no studiju biedriem.</a:t>
            </a:r>
          </a:p>
          <a:p>
            <a:pPr>
              <a:lnSpc>
                <a:spcPct val="110000"/>
              </a:lnSpc>
            </a:pPr>
            <a:r>
              <a:rPr lang="lv-LV" sz="3200" dirty="0"/>
              <a:t>Rūpīgi lasīt un labot visus studentu iesniegtos darbus! </a:t>
            </a:r>
            <a:r>
              <a:rPr lang="lv-LV" sz="3200" dirty="0" smtClean="0"/>
              <a:t>„</a:t>
            </a:r>
            <a:r>
              <a:rPr lang="lv-LV" sz="3200" dirty="0" err="1"/>
              <a:t>Déjà</a:t>
            </a:r>
            <a:r>
              <a:rPr lang="lv-LV" sz="3200" dirty="0"/>
              <a:t> </a:t>
            </a:r>
            <a:r>
              <a:rPr lang="lv-LV" sz="3200" dirty="0" err="1"/>
              <a:t>vu</a:t>
            </a:r>
            <a:r>
              <a:rPr lang="lv-LV" sz="3200" dirty="0"/>
              <a:t>” (franču val. – jau bijis, redzēts, lasīts) sajūta, intensīvi lasot studiju darbus. </a:t>
            </a:r>
            <a:endParaRPr lang="lv-LV" sz="3200" dirty="0" smtClean="0"/>
          </a:p>
          <a:p>
            <a:pPr lvl="1"/>
            <a:r>
              <a:rPr lang="lv-LV" sz="2800" dirty="0" smtClean="0"/>
              <a:t>Piem</a:t>
            </a:r>
            <a:r>
              <a:rPr lang="lv-LV" sz="2800" dirty="0"/>
              <a:t>., pagājušajā pavasarī, lasot kādu studiju darbu, nepameta sajūta, ka esmu to jau lasījis. Pameklējot atradu 1:1 sakritību ar darbu, ko pirms gada iesniedzis students, kura bakalaura darbu es vadīju.</a:t>
            </a:r>
          </a:p>
        </p:txBody>
      </p:sp>
    </p:spTree>
    <p:extLst>
      <p:ext uri="{BB962C8B-B14F-4D97-AF65-F5344CB8AC3E}">
        <p14:creationId xmlns:p14="http://schemas.microsoft.com/office/powerpoint/2010/main" val="1231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 vienkārši </a:t>
            </a:r>
            <a:r>
              <a:rPr lang="lv-LV" dirty="0" smtClean="0"/>
              <a:t>pārbaudīt,</a:t>
            </a:r>
            <a:br>
              <a:rPr lang="lv-LV" dirty="0" smtClean="0"/>
            </a:br>
            <a:r>
              <a:rPr lang="lv-LV" dirty="0" smtClean="0"/>
              <a:t>vai darbs ir </a:t>
            </a:r>
            <a:r>
              <a:rPr lang="lv-LV" dirty="0"/>
              <a:t>plaģiāts</a:t>
            </a:r>
            <a:r>
              <a:rPr lang="lv-LV" dirty="0" smtClean="0"/>
              <a:t>? 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lv-LV" sz="4000" dirty="0"/>
              <a:t>Iekopēt datora vienā mapē darbu elektroniskās kopijas un elektroniski pārbaudīt sakritību, meklējot kādu, piem., īpatnēju frāzi visos iesniegtajos darbos.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lv-LV" sz="4000" dirty="0" err="1"/>
              <a:t>Google</a:t>
            </a:r>
            <a:endParaRPr lang="lv-LV" sz="40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lv-LV" sz="4000" dirty="0" err="1"/>
              <a:t>Atlants.lv</a:t>
            </a:r>
            <a:r>
              <a:rPr lang="lv-LV" sz="4000" dirty="0"/>
              <a:t> (atsakās sadarboties bez īpaša līguma). Var, protams, nopirkt interesējošo </a:t>
            </a:r>
            <a:r>
              <a:rPr lang="lv-LV" sz="4000" dirty="0" smtClean="0"/>
              <a:t>darbu</a:t>
            </a:r>
          </a:p>
          <a:p>
            <a:pPr lvl="1"/>
            <a:r>
              <a:rPr lang="lv-LV" sz="2800" dirty="0" smtClean="0"/>
              <a:t>Vienu </a:t>
            </a:r>
            <a:r>
              <a:rPr lang="lv-LV" sz="2800" dirty="0"/>
              <a:t>reizi tā arī </a:t>
            </a:r>
            <a:r>
              <a:rPr lang="lv-LV" sz="2800" dirty="0" smtClean="0"/>
              <a:t>darīju, </a:t>
            </a:r>
            <a:r>
              <a:rPr lang="lv-LV" sz="2800" dirty="0"/>
              <a:t>jo bija liela varbūtība, ka </a:t>
            </a:r>
            <a:r>
              <a:rPr lang="lv-LV" sz="2800" dirty="0" smtClean="0"/>
              <a:t>darbs </a:t>
            </a:r>
            <a:r>
              <a:rPr lang="lv-LV" sz="2800" dirty="0"/>
              <a:t>ir plaģiāts. </a:t>
            </a:r>
            <a:r>
              <a:rPr lang="lv-LV" sz="2800" dirty="0" smtClean="0"/>
              <a:t>Salīdzinot, aizdomas apstiprinājās</a:t>
            </a:r>
            <a:r>
              <a:rPr lang="lv-LV" sz="2800" dirty="0"/>
              <a:t>. Vienīgā atšķirība – dažādi autoru uzvārdi uz titullapas. Students atzinās par šo konkrēto gadījumu, taču vēlāk atklājās vēl līdzīgi fakti. Tāpēc tapa ziņojums dekānam un studentam kurss bija jāstudē atkārtoti par </a:t>
            </a:r>
            <a:r>
              <a:rPr lang="lv-LV" sz="2800" dirty="0" smtClean="0"/>
              <a:t>maksu;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01736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 vienkārši </a:t>
            </a:r>
            <a:r>
              <a:rPr lang="lv-LV" dirty="0" smtClean="0"/>
              <a:t>pārbaudīt,</a:t>
            </a:r>
            <a:br>
              <a:rPr lang="lv-LV" dirty="0" smtClean="0"/>
            </a:br>
            <a:r>
              <a:rPr lang="lv-LV" dirty="0" smtClean="0"/>
              <a:t>vai darbs ir </a:t>
            </a:r>
            <a:r>
              <a:rPr lang="lv-LV" dirty="0"/>
              <a:t>plaģiāts</a:t>
            </a:r>
            <a:r>
              <a:rPr lang="lv-LV" dirty="0" smtClean="0"/>
              <a:t>? II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7525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lv-LV" sz="3200" dirty="0"/>
              <a:t>Zinot to, ko spēj Jūsu students, nav pārāk grūti pamanīt, vai iesniegtais darbs atbilst studenta </a:t>
            </a:r>
            <a:r>
              <a:rPr lang="lv-LV" sz="3200" dirty="0" smtClean="0"/>
              <a:t>līmenim</a:t>
            </a:r>
          </a:p>
          <a:p>
            <a:pPr lvl="1">
              <a:lnSpc>
                <a:spcPct val="110000"/>
              </a:lnSpc>
            </a:pPr>
            <a:r>
              <a:rPr lang="lv-LV" sz="2800" dirty="0" smtClean="0"/>
              <a:t>pirms </a:t>
            </a:r>
            <a:r>
              <a:rPr lang="lv-LV" sz="2800" dirty="0"/>
              <a:t>apm. 10 gadiem 1. kursa students, kā patstāvīgo darbu studiju kursā, </a:t>
            </a:r>
            <a:r>
              <a:rPr lang="lv-LV" sz="2800" dirty="0" smtClean="0"/>
              <a:t>iesniedza, šķiet, </a:t>
            </a:r>
            <a:r>
              <a:rPr lang="lv-LV" sz="2800" dirty="0"/>
              <a:t>no Mg. darba kopētu nodaļu. Bija redzamas kopēšanas pēdas. Pēc lūguma parādīt </a:t>
            </a:r>
            <a:r>
              <a:rPr lang="lv-LV" sz="2800" dirty="0" smtClean="0"/>
              <a:t>melnrakstus, konsultācijā </a:t>
            </a:r>
            <a:r>
              <a:rPr lang="lv-LV" sz="2800" dirty="0"/>
              <a:t>pārrunāt darbu un tā tapšanu – students nav rādījies vēl </a:t>
            </a:r>
            <a:r>
              <a:rPr lang="lv-LV" sz="2800" dirty="0" smtClean="0"/>
              <a:t>šodien;</a:t>
            </a:r>
            <a:endParaRPr lang="lv-LV" sz="2800" dirty="0"/>
          </a:p>
          <a:p>
            <a:pPr>
              <a:lnSpc>
                <a:spcPct val="110000"/>
              </a:lnSpc>
            </a:pPr>
            <a:r>
              <a:rPr lang="lv-LV" sz="3200" dirty="0"/>
              <a:t>Saruna ar studentu par to, kas darbā rakstīts. Vai runājot par konkrētām lietām, ko „pats izpētījis”, students sāk „peldēt”?</a:t>
            </a:r>
          </a:p>
          <a:p>
            <a:pPr>
              <a:lnSpc>
                <a:spcPct val="110000"/>
              </a:lnSpc>
            </a:pPr>
            <a:r>
              <a:rPr lang="lv-LV" sz="3200" dirty="0"/>
              <a:t>Lūgt parādīt darba melnrakstus vai darba datņu </a:t>
            </a:r>
            <a:r>
              <a:rPr lang="lv-LV" sz="3200" dirty="0" err="1"/>
              <a:t>starpversijas</a:t>
            </a:r>
            <a:r>
              <a:rPr lang="lv-LV" sz="3200" dirty="0"/>
              <a:t> datorā.</a:t>
            </a:r>
          </a:p>
        </p:txBody>
      </p:sp>
    </p:spTree>
    <p:extLst>
      <p:ext uri="{BB962C8B-B14F-4D97-AF65-F5344CB8AC3E}">
        <p14:creationId xmlns:p14="http://schemas.microsoft.com/office/powerpoint/2010/main" val="10021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Mana pieeja, atklājot </a:t>
            </a:r>
            <a:r>
              <a:rPr lang="lv-LV" dirty="0" smtClean="0"/>
              <a:t>plaģiātu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lv-LV" sz="3200" dirty="0" smtClean="0"/>
              <a:t>Ievērtēju </a:t>
            </a:r>
            <a:r>
              <a:rPr lang="lv-LV" sz="3200" dirty="0"/>
              <a:t>kāda līmeņa studiju darbs tas </a:t>
            </a:r>
            <a:r>
              <a:rPr lang="lv-LV" sz="3200" dirty="0" smtClean="0"/>
              <a:t>ir, piem</a:t>
            </a:r>
            <a:r>
              <a:rPr lang="lv-LV" sz="3200" dirty="0"/>
              <a:t>., referāts studiju kursā, kursa darbs vai studiju noslēguma </a:t>
            </a:r>
            <a:r>
              <a:rPr lang="lv-LV" sz="3200" dirty="0" smtClean="0"/>
              <a:t>darbs (SND):</a:t>
            </a:r>
            <a:endParaRPr lang="lv-LV" sz="3200" dirty="0"/>
          </a:p>
          <a:p>
            <a:pPr>
              <a:lnSpc>
                <a:spcPct val="110000"/>
              </a:lnSpc>
            </a:pPr>
            <a:r>
              <a:rPr lang="lv-LV" sz="3200" dirty="0" smtClean="0"/>
              <a:t>Patstāvīgajos </a:t>
            </a:r>
            <a:r>
              <a:rPr lang="lv-LV" sz="3200" dirty="0"/>
              <a:t>darbos </a:t>
            </a:r>
            <a:r>
              <a:rPr lang="lv-LV" sz="3200" b="1" dirty="0"/>
              <a:t>studiju kursa ietvaros</a:t>
            </a:r>
            <a:r>
              <a:rPr lang="lv-LV" sz="3200" dirty="0"/>
              <a:t>:</a:t>
            </a:r>
          </a:p>
          <a:p>
            <a:pPr lvl="1">
              <a:lnSpc>
                <a:spcPct val="110000"/>
              </a:lnSpc>
            </a:pPr>
            <a:r>
              <a:rPr lang="lv-LV" sz="2800" b="1" dirty="0" smtClean="0"/>
              <a:t>1. </a:t>
            </a:r>
            <a:r>
              <a:rPr lang="lv-LV" sz="2800" b="1" dirty="0"/>
              <a:t>kursā </a:t>
            </a:r>
            <a:r>
              <a:rPr lang="lv-LV" sz="2800" dirty="0"/>
              <a:t>- aicinājums tikties un konfrontēšana ar atklāto faktu. Ja students atzīst savu vainu, tad saņem uzdevumu izstrādāt citu darbu par citu tematu. Ja liedzas - ziņojums dekānam un izskatīšana iekšējās kārtības noteikumos paredzētajā kārtībā.</a:t>
            </a:r>
          </a:p>
          <a:p>
            <a:pPr lvl="1">
              <a:lnSpc>
                <a:spcPct val="110000"/>
              </a:lnSpc>
            </a:pPr>
            <a:r>
              <a:rPr lang="lv-LV" sz="2800" b="1" dirty="0" smtClean="0"/>
              <a:t>Vecākajos </a:t>
            </a:r>
            <a:r>
              <a:rPr lang="lv-LV" sz="2800" b="1" dirty="0"/>
              <a:t>kursos </a:t>
            </a:r>
            <a:r>
              <a:rPr lang="lv-LV" sz="2800" dirty="0"/>
              <a:t>- aicinājums tikties un konfrontēšana ar atklāto faktu. Ziņojums dekānam un izskatīšana iekšējās kārtības noteikumos paredzētajā kārtībā.</a:t>
            </a:r>
          </a:p>
          <a:p>
            <a:pPr>
              <a:lnSpc>
                <a:spcPct val="110000"/>
              </a:lnSpc>
            </a:pPr>
            <a:r>
              <a:rPr lang="lv-LV" sz="3200" b="1" dirty="0" smtClean="0"/>
              <a:t>SND</a:t>
            </a:r>
            <a:r>
              <a:rPr lang="lv-LV" sz="3200" dirty="0" smtClean="0"/>
              <a:t> </a:t>
            </a:r>
            <a:r>
              <a:rPr lang="lv-LV" sz="3200" dirty="0"/>
              <a:t>- Ziņojums dekānam un izskatīšana iekšējās kārtības noteikumos paredzētajā kārtībā.</a:t>
            </a:r>
          </a:p>
        </p:txBody>
      </p:sp>
    </p:spTree>
    <p:extLst>
      <p:ext uri="{BB962C8B-B14F-4D97-AF65-F5344CB8AC3E}">
        <p14:creationId xmlns:p14="http://schemas.microsoft.com/office/powerpoint/2010/main" val="9525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Ko esmu darījis, lai mazinātu iespēju radīt plaģiātu?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824536"/>
          </a:xfrm>
        </p:spPr>
        <p:txBody>
          <a:bodyPr>
            <a:normAutofit/>
          </a:bodyPr>
          <a:lstStyle/>
          <a:p>
            <a:r>
              <a:rPr lang="lv-LV" sz="3200" dirty="0"/>
              <a:t>Stāstu studentiem par plaģiātu, tā nodarīto ļaunumu un „blaknēm”.</a:t>
            </a:r>
          </a:p>
          <a:p>
            <a:r>
              <a:rPr lang="lv-LV" sz="3200" dirty="0"/>
              <a:t>Pieprasu būtiskākos darbus iesniegt drukāti ar parakstu un arī elektroniski.</a:t>
            </a:r>
          </a:p>
          <a:p>
            <a:r>
              <a:rPr lang="lv-LV" sz="3200" dirty="0"/>
              <a:t>Dodu </a:t>
            </a:r>
            <a:r>
              <a:rPr lang="lv-LV" sz="3200" dirty="0" smtClean="0"/>
              <a:t>uzdevumus, kuros </a:t>
            </a:r>
            <a:r>
              <a:rPr lang="lv-LV" sz="3200" dirty="0"/>
              <a:t>jāraksta par </a:t>
            </a:r>
            <a:r>
              <a:rPr lang="lv-LV" sz="3200" dirty="0" smtClean="0"/>
              <a:t>personisko </a:t>
            </a:r>
            <a:r>
              <a:rPr lang="lv-LV" sz="3200" dirty="0"/>
              <a:t>pieredzi, ieguvumiem un secinājumiem (</a:t>
            </a:r>
            <a:r>
              <a:rPr lang="lv-LV" sz="3200" b="1" dirty="0"/>
              <a:t>refleksija</a:t>
            </a:r>
            <a:r>
              <a:rPr lang="lv-LV" sz="3200" dirty="0"/>
              <a:t>) konkrētā kursa studijās. </a:t>
            </a:r>
            <a:r>
              <a:rPr lang="lv-LV" sz="3200" dirty="0" smtClean="0"/>
              <a:t>Vairākums </a:t>
            </a:r>
            <a:r>
              <a:rPr lang="lv-LV" sz="3200" dirty="0"/>
              <a:t>studentu par refleksijas darbiem izsakās atzinīgi.</a:t>
            </a:r>
          </a:p>
        </p:txBody>
      </p:sp>
    </p:spTree>
    <p:extLst>
      <p:ext uri="{BB962C8B-B14F-4D97-AF65-F5344CB8AC3E}">
        <p14:creationId xmlns:p14="http://schemas.microsoft.com/office/powerpoint/2010/main" val="15278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starpaugstskolu </a:t>
            </a:r>
            <a:r>
              <a:rPr lang="lv-LV" dirty="0" smtClean="0"/>
              <a:t>viEnotĀ</a:t>
            </a:r>
            <a:r>
              <a:rPr lang="lv-LV" dirty="0"/>
              <a:t> </a:t>
            </a:r>
            <a:r>
              <a:rPr lang="lv-LV" dirty="0" smtClean="0"/>
              <a:t>plaģiāta </a:t>
            </a:r>
            <a:r>
              <a:rPr lang="lv-LV" dirty="0"/>
              <a:t>kontroles </a:t>
            </a:r>
            <a:r>
              <a:rPr lang="lv-LV" dirty="0" smtClean="0"/>
              <a:t>sistēma 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8245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lv-LV" sz="3200" dirty="0"/>
              <a:t>Lai atvieglotu mācībspēku pūliņus plaģiāta nepieļaušanai SND, LLU pievienojās starpaugstskolu vienotajai datorizētajai plaģiāta kontroles sistēmai:</a:t>
            </a:r>
          </a:p>
          <a:p>
            <a:r>
              <a:rPr lang="lv-LV" sz="3200" dirty="0" smtClean="0"/>
              <a:t>LLU mācību prorektors parakstīja </a:t>
            </a:r>
            <a:r>
              <a:rPr lang="lv-LV" sz="3200" dirty="0"/>
              <a:t>nodomu protokolu (05.04.2012.).</a:t>
            </a:r>
          </a:p>
          <a:p>
            <a:r>
              <a:rPr lang="lv-LV" sz="3200" dirty="0" smtClean="0"/>
              <a:t>Pilotprojektā </a:t>
            </a:r>
            <a:r>
              <a:rPr lang="lv-LV" sz="3200" dirty="0"/>
              <a:t>sistēmu veiksmīgi lietoja 4 augstskolas</a:t>
            </a:r>
            <a:r>
              <a:rPr lang="lv-LV" sz="3200" dirty="0" smtClean="0"/>
              <a:t>.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18012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atsauce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Līdzīga satura referātu nolasīju arī LLU Akadēmiskajā konferencē 30.01.2015.</a:t>
            </a:r>
          </a:p>
          <a:p>
            <a:r>
              <a:rPr lang="lv-LV" sz="3600" dirty="0" smtClean="0"/>
              <a:t>Šī uzstāšanās bija iemesls uzaicinājumam uz Jūsu konferenci.</a:t>
            </a:r>
            <a:r>
              <a:rPr lang="lv-LV" sz="3600" dirty="0"/>
              <a:t> Paldies kolēģei Ilzei Birzniecei.</a:t>
            </a:r>
          </a:p>
          <a:p>
            <a:endParaRPr lang="lv-LV" sz="3600" dirty="0" smtClean="0"/>
          </a:p>
        </p:txBody>
      </p:sp>
    </p:spTree>
    <p:extLst>
      <p:ext uri="{BB962C8B-B14F-4D97-AF65-F5344CB8AC3E}">
        <p14:creationId xmlns:p14="http://schemas.microsoft.com/office/powerpoint/2010/main" val="10511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starpaugstskolu </a:t>
            </a:r>
            <a:r>
              <a:rPr lang="lv-LV" dirty="0" smtClean="0"/>
              <a:t>viEnotĀ</a:t>
            </a:r>
            <a:r>
              <a:rPr lang="lv-LV" dirty="0"/>
              <a:t> </a:t>
            </a:r>
            <a:r>
              <a:rPr lang="lv-LV" dirty="0" smtClean="0"/>
              <a:t>plaģiāta </a:t>
            </a:r>
            <a:r>
              <a:rPr lang="lv-LV" dirty="0"/>
              <a:t>kontroles </a:t>
            </a:r>
            <a:r>
              <a:rPr lang="lv-LV" dirty="0" smtClean="0"/>
              <a:t>sistēma II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824536"/>
          </a:xfrm>
        </p:spPr>
        <p:txBody>
          <a:bodyPr>
            <a:normAutofit/>
          </a:bodyPr>
          <a:lstStyle/>
          <a:p>
            <a:r>
              <a:rPr lang="lv-LV" sz="3200" dirty="0" smtClean="0"/>
              <a:t>8 </a:t>
            </a:r>
            <a:r>
              <a:rPr lang="lv-LV" sz="3200" dirty="0"/>
              <a:t>augstskolu rektori (LU, DU, Ekonomikas un kultūras augstskola, Rīgas Starptautiskā ekonomikas un biznesa administrācijas augstskola, RSU, Rēzeknes Augstskola, </a:t>
            </a:r>
            <a:r>
              <a:rPr lang="lv-LV" sz="3200" b="1" dirty="0"/>
              <a:t>LLU</a:t>
            </a:r>
            <a:r>
              <a:rPr lang="lv-LV" sz="3200" dirty="0"/>
              <a:t> un </a:t>
            </a:r>
            <a:r>
              <a:rPr lang="lv-LV" sz="3200" dirty="0" err="1"/>
              <a:t>LiepU</a:t>
            </a:r>
            <a:r>
              <a:rPr lang="lv-LV" sz="3200" dirty="0"/>
              <a:t>) 24.01.2014. </a:t>
            </a:r>
            <a:r>
              <a:rPr lang="lv-LV" sz="3200" dirty="0" smtClean="0"/>
              <a:t>parakstīja </a:t>
            </a:r>
            <a:r>
              <a:rPr lang="lv-LV" sz="3200" dirty="0"/>
              <a:t>līgumu par pievienošanos sistēmai un tās lietošanu</a:t>
            </a:r>
            <a:r>
              <a:rPr lang="lv-LV" sz="3200" dirty="0" smtClean="0"/>
              <a:t>.</a:t>
            </a:r>
          </a:p>
          <a:p>
            <a:r>
              <a:rPr lang="lv-LV" sz="3200" dirty="0" smtClean="0"/>
              <a:t>RTU sistēmai pievienojās 19.01.2015.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8659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starpaugstskolu </a:t>
            </a:r>
            <a:r>
              <a:rPr lang="lv-LV" dirty="0" smtClean="0"/>
              <a:t>viEnotĀ</a:t>
            </a:r>
            <a:r>
              <a:rPr lang="lv-LV" dirty="0"/>
              <a:t> </a:t>
            </a:r>
            <a:r>
              <a:rPr lang="lv-LV" dirty="0" smtClean="0"/>
              <a:t>plaģiāta </a:t>
            </a:r>
            <a:r>
              <a:rPr lang="lv-LV" dirty="0"/>
              <a:t>kontroles </a:t>
            </a:r>
            <a:r>
              <a:rPr lang="lv-LV" dirty="0" smtClean="0"/>
              <a:t>sistēma III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lv-LV" sz="3200" dirty="0" smtClean="0"/>
              <a:t>LLU </a:t>
            </a:r>
            <a:r>
              <a:rPr lang="lv-LV" sz="3200" dirty="0"/>
              <a:t>sāka lietot sistēmu 2014.gada aprīļa sākumā. Datu bāzei pievienojām </a:t>
            </a:r>
            <a:r>
              <a:rPr lang="lv-LV" sz="3200" b="1" dirty="0"/>
              <a:t>1031</a:t>
            </a:r>
            <a:r>
              <a:rPr lang="lv-LV" sz="3200" dirty="0"/>
              <a:t> maģistra un pamatstudiju SND (120 darbi no 2013.gada un 911 – no 2014.gada). Pārbaudījām </a:t>
            </a:r>
            <a:r>
              <a:rPr lang="lv-LV" sz="3200" dirty="0" smtClean="0"/>
              <a:t>visus 2014.gada </a:t>
            </a:r>
            <a:r>
              <a:rPr lang="lv-LV" sz="3200" dirty="0"/>
              <a:t>SND.</a:t>
            </a:r>
          </a:p>
          <a:p>
            <a:pPr>
              <a:lnSpc>
                <a:spcPct val="110000"/>
              </a:lnSpc>
            </a:pPr>
            <a:r>
              <a:rPr lang="lv-LV" sz="3200" dirty="0" smtClean="0"/>
              <a:t>Sistēma </a:t>
            </a:r>
            <a:r>
              <a:rPr lang="lv-LV" sz="3200" dirty="0"/>
              <a:t>„atklāja” divus aizdomīgus SND. Abi darbi tika nosūtīti fakultāšu dekāniem izvērtēšanai:</a:t>
            </a:r>
          </a:p>
          <a:p>
            <a:pPr lvl="1"/>
            <a:r>
              <a:rPr lang="lv-LV" sz="2800" dirty="0" smtClean="0"/>
              <a:t>Vienā </a:t>
            </a:r>
            <a:r>
              <a:rPr lang="lv-LV" sz="2800" dirty="0"/>
              <a:t>gadījumā </a:t>
            </a:r>
            <a:r>
              <a:rPr lang="lv-LV" sz="2800" dirty="0" smtClean="0"/>
              <a:t>neatklāja </a:t>
            </a:r>
            <a:r>
              <a:rPr lang="lv-LV" sz="2800" dirty="0"/>
              <a:t>būtiskus pārkāpumus un ļāva darbu aizstāvēt.</a:t>
            </a:r>
          </a:p>
          <a:p>
            <a:pPr lvl="1"/>
            <a:r>
              <a:rPr lang="lv-LV" sz="2800" dirty="0" smtClean="0"/>
              <a:t>Otrajā </a:t>
            </a:r>
            <a:r>
              <a:rPr lang="lv-LV" sz="2800" dirty="0"/>
              <a:t>gadījumā, pēc rūpīgas izvērtēšanas, darba autors no SNP tika atstādināts</a:t>
            </a:r>
            <a:r>
              <a:rPr lang="lv-LV" sz="2800" dirty="0" smtClean="0"/>
              <a:t>.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5039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starpaugstskolu </a:t>
            </a:r>
            <a:r>
              <a:rPr lang="lv-LV" dirty="0" smtClean="0"/>
              <a:t>viEnotĀ</a:t>
            </a:r>
            <a:r>
              <a:rPr lang="lv-LV" dirty="0"/>
              <a:t> </a:t>
            </a:r>
            <a:r>
              <a:rPr lang="lv-LV" dirty="0" smtClean="0"/>
              <a:t>plaģiāta </a:t>
            </a:r>
            <a:r>
              <a:rPr lang="lv-LV" dirty="0"/>
              <a:t>kontroles </a:t>
            </a:r>
            <a:r>
              <a:rPr lang="lv-LV" dirty="0" smtClean="0"/>
              <a:t>sistēma IV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824536"/>
          </a:xfrm>
        </p:spPr>
        <p:txBody>
          <a:bodyPr>
            <a:normAutofit/>
          </a:bodyPr>
          <a:lstStyle/>
          <a:p>
            <a:r>
              <a:rPr lang="lv-LV" sz="3200" dirty="0" smtClean="0"/>
              <a:t>Sistēmas </a:t>
            </a:r>
            <a:r>
              <a:rPr lang="lv-LV" sz="3200" dirty="0"/>
              <a:t>izmantošana maksā aptuveni EUR 1100,-/gadā.</a:t>
            </a:r>
          </a:p>
          <a:p>
            <a:r>
              <a:rPr lang="lv-LV" sz="3200" dirty="0" smtClean="0"/>
              <a:t>Ir </a:t>
            </a:r>
            <a:r>
              <a:rPr lang="lv-LV" sz="3200" dirty="0"/>
              <a:t>plānots, ka vēlāk datu bāzei tiks pievienoti arī citi studiju </a:t>
            </a:r>
            <a:r>
              <a:rPr lang="lv-LV" sz="3200" dirty="0" smtClean="0"/>
              <a:t>darbi (kursa darbi/projekti u.tml</a:t>
            </a:r>
            <a:r>
              <a:rPr lang="lv-LV" sz="3200" dirty="0" smtClean="0"/>
              <a:t>.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33750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/>
              <a:t>Plaģiāta </a:t>
            </a:r>
            <a:r>
              <a:rPr lang="lv-LV" sz="3600" dirty="0" smtClean="0"/>
              <a:t>veidi  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3528392"/>
          </a:xfrm>
        </p:spPr>
        <p:txBody>
          <a:bodyPr>
            <a:noAutofit/>
          </a:bodyPr>
          <a:lstStyle/>
          <a:p>
            <a:r>
              <a:rPr lang="lv-LV" sz="3200" dirty="0"/>
              <a:t>Plaģiāta gadījumā parasti nav runa par kategorijām melns un </a:t>
            </a:r>
            <a:r>
              <a:rPr lang="lv-LV" sz="3200" dirty="0" smtClean="0"/>
              <a:t>balts.</a:t>
            </a:r>
          </a:p>
          <a:p>
            <a:r>
              <a:rPr lang="lv-LV" sz="3200" dirty="0" smtClean="0"/>
              <a:t>Bieži </a:t>
            </a:r>
            <a:r>
              <a:rPr lang="lv-LV" sz="3200" dirty="0"/>
              <a:t>vien robeža starp plaģiātu un pētījumu ir izplūdusi. </a:t>
            </a:r>
            <a:endParaRPr lang="lv-LV" sz="3200" dirty="0" smtClean="0"/>
          </a:p>
        </p:txBody>
      </p:sp>
    </p:spTree>
    <p:extLst>
      <p:ext uri="{BB962C8B-B14F-4D97-AF65-F5344CB8AC3E}">
        <p14:creationId xmlns:p14="http://schemas.microsoft.com/office/powerpoint/2010/main" val="22200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/>
              <a:t>Plaģiāta </a:t>
            </a:r>
            <a:r>
              <a:rPr lang="lv-LV" sz="3600" dirty="0" smtClean="0"/>
              <a:t>veidi  II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176464"/>
          </a:xfrm>
        </p:spPr>
        <p:txBody>
          <a:bodyPr>
            <a:noAutofit/>
          </a:bodyPr>
          <a:lstStyle/>
          <a:p>
            <a:r>
              <a:rPr lang="lv-LV" sz="3200" dirty="0" smtClean="0"/>
              <a:t>Tālāk plaģiāta veidi (</a:t>
            </a:r>
            <a:r>
              <a:rPr lang="lv-LV" sz="3200" dirty="0" smtClean="0"/>
              <a:t>no </a:t>
            </a:r>
            <a:r>
              <a:rPr lang="lv-LV" sz="3200" dirty="0" smtClean="0"/>
              <a:t>2012. gadā veikta pētījuma, aptaujājot gandrīz 1000 vidējās un augstākās izglītības pedagogu) </a:t>
            </a:r>
            <a:r>
              <a:rPr lang="lv-LV" sz="3200" dirty="0"/>
              <a:t>ir sakārtoti atbilstoši </a:t>
            </a:r>
            <a:r>
              <a:rPr lang="lv-LV" sz="3200" dirty="0" smtClean="0"/>
              <a:t>pārkāpuma būtiskuma </a:t>
            </a:r>
            <a:r>
              <a:rPr lang="lv-LV" sz="3200" dirty="0"/>
              <a:t>pakāpei (1.vietā nopietnākais nodarījums) un </a:t>
            </a:r>
            <a:r>
              <a:rPr lang="lv-LV" sz="3200" dirty="0" smtClean="0"/>
              <a:t>izmantošanas </a:t>
            </a:r>
            <a:r>
              <a:rPr lang="lv-LV" sz="3200" dirty="0"/>
              <a:t>biežumam (1.vietā visbiežāk lietotais).</a:t>
            </a:r>
          </a:p>
        </p:txBody>
      </p:sp>
    </p:spTree>
    <p:extLst>
      <p:ext uri="{BB962C8B-B14F-4D97-AF65-F5344CB8AC3E}">
        <p14:creationId xmlns:p14="http://schemas.microsoft.com/office/powerpoint/2010/main" val="33411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500347"/>
          </a:xfrm>
        </p:spPr>
        <p:txBody>
          <a:bodyPr>
            <a:normAutofit fontScale="90000"/>
          </a:bodyPr>
          <a:lstStyle/>
          <a:p>
            <a:r>
              <a:rPr lang="lv-LV" sz="3600" dirty="0"/>
              <a:t>Plaģiāta </a:t>
            </a:r>
            <a:r>
              <a:rPr lang="lv-LV" sz="3600" dirty="0" smtClean="0"/>
              <a:t>veidi  III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2" y="908720"/>
            <a:ext cx="8013699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9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Plaģiāta veidi  IV</a:t>
            </a:r>
            <a:br>
              <a:rPr lang="lv-LV" sz="4000" dirty="0" smtClean="0"/>
            </a:br>
            <a:r>
              <a:rPr lang="lv-LV" sz="4000" dirty="0" smtClean="0"/>
              <a:t>                                               </a:t>
            </a:r>
            <a:r>
              <a:rPr lang="lv-LV" dirty="0" smtClean="0"/>
              <a:t>Nr. 1 </a:t>
            </a:r>
            <a:r>
              <a:rPr lang="lv-LV" b="1" dirty="0" smtClean="0"/>
              <a:t>klons</a:t>
            </a:r>
            <a:endParaRPr lang="lv-LV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39952" y="1772816"/>
            <a:ext cx="4752528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lv-LV" sz="3200" dirty="0" smtClean="0"/>
              <a:t>Rīcība, vārds vārdā norakstot un uzdodot par savu cita autora darbu.</a:t>
            </a:r>
            <a:endParaRPr lang="lv-LV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7992888" cy="238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2" y="2123595"/>
            <a:ext cx="3816424" cy="13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Plaģiāta veidi  V</a:t>
            </a:r>
            <a:br>
              <a:rPr lang="lv-LV" sz="4000" dirty="0" smtClean="0"/>
            </a:br>
            <a:r>
              <a:rPr lang="lv-LV" sz="4000" dirty="0"/>
              <a:t> </a:t>
            </a:r>
            <a:r>
              <a:rPr lang="lv-LV" sz="4000" dirty="0" smtClean="0"/>
              <a:t>                                             </a:t>
            </a:r>
            <a:r>
              <a:rPr lang="lv-LV" dirty="0" smtClean="0"/>
              <a:t>Nr. 2 </a:t>
            </a:r>
            <a:r>
              <a:rPr lang="lv-LV" b="1" dirty="0" smtClean="0"/>
              <a:t>kopēts</a:t>
            </a:r>
            <a:endParaRPr lang="lv-LV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39952" y="1772816"/>
            <a:ext cx="4752528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lv-LV" sz="3200" dirty="0" smtClean="0"/>
              <a:t>Rakstu darbs, kas satur būtiskas teksta daļas no viena avota bez atsaucēm uz to.</a:t>
            </a:r>
            <a:endParaRPr lang="lv-LV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7" y="1988840"/>
            <a:ext cx="37352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3" y="4108152"/>
            <a:ext cx="7914047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Plaģiāta veidi  VI</a:t>
            </a:r>
            <a:br>
              <a:rPr lang="lv-LV" sz="4000" dirty="0" smtClean="0"/>
            </a:br>
            <a:r>
              <a:rPr lang="lv-LV" sz="4000" dirty="0"/>
              <a:t> </a:t>
            </a:r>
            <a:r>
              <a:rPr lang="lv-LV" sz="4000" dirty="0" smtClean="0"/>
              <a:t>                         </a:t>
            </a:r>
            <a:r>
              <a:rPr lang="lv-LV" dirty="0" smtClean="0"/>
              <a:t>Nr. 3 </a:t>
            </a:r>
            <a:r>
              <a:rPr lang="lv-LV" b="1" dirty="0" smtClean="0"/>
              <a:t>meklēt - aizstāt</a:t>
            </a:r>
            <a:endParaRPr lang="lv-LV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7944" y="1700808"/>
            <a:ext cx="482453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lv-LV" sz="3200" dirty="0" smtClean="0"/>
              <a:t>Darbā ir nomainīti atslēgvārdi un frāzes, saglabājot būtisku izmantotā avota daļu, bez atsaucēm uz to.</a:t>
            </a:r>
            <a:endParaRPr lang="lv-LV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7" y="1934547"/>
            <a:ext cx="3881599" cy="183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7" y="4226916"/>
            <a:ext cx="7898023" cy="2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7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Plaģiāta veidi  VII</a:t>
            </a:r>
            <a:br>
              <a:rPr lang="lv-LV" sz="4000" dirty="0" smtClean="0"/>
            </a:br>
            <a:r>
              <a:rPr lang="lv-LV" sz="4000" dirty="0"/>
              <a:t> </a:t>
            </a:r>
            <a:r>
              <a:rPr lang="lv-LV" sz="4000" dirty="0" smtClean="0"/>
              <a:t>                                         </a:t>
            </a:r>
            <a:r>
              <a:rPr lang="lv-LV" dirty="0" smtClean="0"/>
              <a:t>Nr. 4 </a:t>
            </a:r>
            <a:r>
              <a:rPr lang="lv-LV" b="1" dirty="0" smtClean="0"/>
              <a:t>Apdare</a:t>
            </a:r>
            <a:endParaRPr lang="lv-LV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63888" y="1700808"/>
            <a:ext cx="5472608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lv-LV" sz="3200" dirty="0" smtClean="0"/>
              <a:t>Darbā, bez atsaucēm uz oriģinālu, ir teksta </a:t>
            </a:r>
            <a:r>
              <a:rPr lang="lv-LV" sz="3200" dirty="0" err="1" smtClean="0"/>
              <a:t>frag-menti</a:t>
            </a:r>
            <a:r>
              <a:rPr lang="lv-LV" sz="3200" dirty="0" smtClean="0"/>
              <a:t> no daudziem avotiem, kas «apdarināti», lai labi saderētos kopā.</a:t>
            </a:r>
            <a:endParaRPr lang="lv-LV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5490"/>
            <a:ext cx="3494103" cy="1629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9" y="4437112"/>
            <a:ext cx="7886591" cy="21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4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Uzstāšanās  saturs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Kas ir plaģiāts?</a:t>
            </a:r>
          </a:p>
          <a:p>
            <a:r>
              <a:rPr lang="lv-LV" sz="3600" dirty="0" smtClean="0"/>
              <a:t>Bibliogrāfija</a:t>
            </a:r>
          </a:p>
          <a:p>
            <a:r>
              <a:rPr lang="lv-LV" sz="3600" dirty="0" smtClean="0"/>
              <a:t>Ļaunums no plaģiāta</a:t>
            </a:r>
          </a:p>
          <a:p>
            <a:r>
              <a:rPr lang="lv-LV" sz="3600" dirty="0" smtClean="0"/>
              <a:t>Pieredze</a:t>
            </a:r>
          </a:p>
          <a:p>
            <a:r>
              <a:rPr lang="lv-LV" sz="3600" dirty="0" smtClean="0"/>
              <a:t>Vienotā starpaugstskolu sistēma</a:t>
            </a:r>
          </a:p>
          <a:p>
            <a:r>
              <a:rPr lang="lv-LV" sz="3600" dirty="0" smtClean="0"/>
              <a:t>Plaģiāta veidi</a:t>
            </a:r>
          </a:p>
        </p:txBody>
      </p:sp>
    </p:spTree>
    <p:extLst>
      <p:ext uri="{BB962C8B-B14F-4D97-AF65-F5344CB8AC3E}">
        <p14:creationId xmlns:p14="http://schemas.microsoft.com/office/powerpoint/2010/main" val="14109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Plaģiāta veidi  VIII</a:t>
            </a:r>
            <a:br>
              <a:rPr lang="lv-LV" sz="4000" dirty="0" smtClean="0"/>
            </a:br>
            <a:r>
              <a:rPr lang="lv-LV" sz="4000" dirty="0" smtClean="0"/>
              <a:t>                               </a:t>
            </a:r>
            <a:r>
              <a:rPr lang="lv-LV" dirty="0" smtClean="0"/>
              <a:t>Nr. 5 </a:t>
            </a:r>
            <a:r>
              <a:rPr lang="lv-LV" b="1" dirty="0" smtClean="0"/>
              <a:t>Atgremojums</a:t>
            </a:r>
            <a:endParaRPr lang="lv-LV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7944" y="1700808"/>
            <a:ext cx="4968552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lv-LV" sz="3200" dirty="0" smtClean="0"/>
              <a:t>Darbs, kas patapināts galvenokārt no paša autora agrākiem darbiem bez atsaucēm uz tiem (</a:t>
            </a:r>
            <a:r>
              <a:rPr lang="lv-LV" sz="3200" dirty="0" err="1" smtClean="0"/>
              <a:t>pašplaģiāts</a:t>
            </a:r>
            <a:r>
              <a:rPr lang="lv-LV" sz="3200" dirty="0" smtClean="0"/>
              <a:t>).</a:t>
            </a:r>
            <a:endParaRPr lang="lv-LV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9" y="2226764"/>
            <a:ext cx="3854143" cy="146836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1" y="4269849"/>
            <a:ext cx="7918599" cy="23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9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Plaģiāta veidi  IX</a:t>
            </a:r>
            <a:br>
              <a:rPr lang="lv-LV" sz="4000" dirty="0" smtClean="0"/>
            </a:br>
            <a:r>
              <a:rPr lang="lv-LV" sz="4000" dirty="0" smtClean="0"/>
              <a:t>                                           </a:t>
            </a:r>
            <a:r>
              <a:rPr lang="lv-LV" dirty="0" smtClean="0"/>
              <a:t>Nr. 6 </a:t>
            </a:r>
            <a:r>
              <a:rPr lang="lv-LV" b="1" dirty="0" smtClean="0"/>
              <a:t>Hibrīds</a:t>
            </a:r>
            <a:endParaRPr lang="lv-LV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7944" y="1700808"/>
            <a:ext cx="4968552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lv-LV" sz="3200" dirty="0" smtClean="0"/>
              <a:t>Darbā ir iekļauti teksta fragmenti no perfekti citētiem avotiem, kas mijas ar fragmentiem bez atsaucēm.</a:t>
            </a:r>
            <a:endParaRPr lang="lv-LV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9" y="2060848"/>
            <a:ext cx="3799255" cy="159197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5" y="4245110"/>
            <a:ext cx="7991743" cy="242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Plaģiāta veidi  X</a:t>
            </a:r>
            <a:br>
              <a:rPr lang="lv-LV" sz="4000" dirty="0" smtClean="0"/>
            </a:br>
            <a:r>
              <a:rPr lang="lv-LV" sz="4000" dirty="0" smtClean="0"/>
              <a:t>                                           </a:t>
            </a:r>
            <a:r>
              <a:rPr lang="lv-LV" dirty="0" smtClean="0"/>
              <a:t>Nr. 7 </a:t>
            </a:r>
            <a:r>
              <a:rPr lang="lv-LV" b="1" dirty="0" err="1" smtClean="0"/>
              <a:t>Mikslis</a:t>
            </a:r>
            <a:endParaRPr lang="lv-LV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28800"/>
            <a:ext cx="432048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lv-LV" sz="3200" dirty="0" smtClean="0"/>
              <a:t>Darbā ir izmantoti teksta fragmenti no daudziem avotiem bez atsaucēm uz oriģināliem.</a:t>
            </a:r>
            <a:endParaRPr lang="lv-LV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5" y="2079181"/>
            <a:ext cx="4301015" cy="15658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5" y="4246392"/>
            <a:ext cx="7931135" cy="231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Plaģiāta veidi  XI</a:t>
            </a:r>
            <a:br>
              <a:rPr lang="lv-LV" sz="4000" dirty="0" smtClean="0"/>
            </a:br>
            <a:r>
              <a:rPr lang="lv-LV" sz="4000" dirty="0" smtClean="0"/>
              <a:t>                                 </a:t>
            </a:r>
            <a:r>
              <a:rPr lang="lv-LV" dirty="0" smtClean="0"/>
              <a:t>Nr. 8 </a:t>
            </a:r>
            <a:r>
              <a:rPr lang="lv-LV" b="1" dirty="0" smtClean="0"/>
              <a:t>Nav atrasts</a:t>
            </a:r>
            <a:endParaRPr lang="lv-LV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51920" y="1628800"/>
            <a:ext cx="5112568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lv-LV" sz="3200" dirty="0" smtClean="0"/>
              <a:t>Darbā ir citāti no </a:t>
            </a:r>
            <a:r>
              <a:rPr lang="lv-LV" sz="3200" dirty="0" err="1" smtClean="0"/>
              <a:t>nepie-ejamiem</a:t>
            </a:r>
            <a:r>
              <a:rPr lang="lv-LV" sz="3200" dirty="0" smtClean="0"/>
              <a:t> (neesošiem) avotiem vai arī </a:t>
            </a:r>
            <a:r>
              <a:rPr lang="lv-LV" sz="3200" dirty="0" err="1" smtClean="0"/>
              <a:t>biblio-grāfijā</a:t>
            </a:r>
            <a:r>
              <a:rPr lang="lv-LV" sz="3200" dirty="0" smtClean="0"/>
              <a:t> par avotiem ir neprecīza informācija.</a:t>
            </a:r>
            <a:endParaRPr lang="lv-LV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5" y="2060848"/>
            <a:ext cx="3610655" cy="145888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5" y="4221088"/>
            <a:ext cx="793113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8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Plaģiāta veidi  XII</a:t>
            </a:r>
            <a:br>
              <a:rPr lang="lv-LV" sz="4000" dirty="0" smtClean="0"/>
            </a:br>
            <a:r>
              <a:rPr lang="lv-LV" sz="4000" dirty="0" smtClean="0"/>
              <a:t>                                     </a:t>
            </a:r>
            <a:r>
              <a:rPr lang="lv-LV" dirty="0" smtClean="0"/>
              <a:t>Nr. 9 </a:t>
            </a:r>
            <a:r>
              <a:rPr lang="lv-LV" b="1" dirty="0" smtClean="0"/>
              <a:t>Saslaukas</a:t>
            </a:r>
            <a:endParaRPr lang="lv-LV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7984" y="1628800"/>
            <a:ext cx="4536504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lv-LV" sz="3200" dirty="0" smtClean="0"/>
              <a:t>Darbā ir atbilstošas atsauces uz avotiem, taču tajā praktiski nav paša oriģinālu domu un atziņu.</a:t>
            </a:r>
            <a:endParaRPr lang="lv-LV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1" y="2176483"/>
            <a:ext cx="4171823" cy="125251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9" y="4253214"/>
            <a:ext cx="8017959" cy="241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Plaģiāta veidi  XIII</a:t>
            </a:r>
            <a:br>
              <a:rPr lang="lv-LV" sz="4000" dirty="0" smtClean="0"/>
            </a:br>
            <a:r>
              <a:rPr lang="lv-LV" sz="4000" dirty="0" smtClean="0"/>
              <a:t>                          </a:t>
            </a:r>
            <a:r>
              <a:rPr lang="lv-LV" dirty="0" smtClean="0"/>
              <a:t>Nr. 10 </a:t>
            </a:r>
            <a:r>
              <a:rPr lang="lv-LV" b="1" dirty="0" smtClean="0"/>
              <a:t>Pārčivinājums</a:t>
            </a:r>
            <a:endParaRPr lang="lv-LV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91880" y="1628800"/>
            <a:ext cx="5472608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lv-LV" sz="3200" dirty="0" smtClean="0"/>
              <a:t>Darbā ir atbilstošas </a:t>
            </a:r>
            <a:r>
              <a:rPr lang="lv-LV" sz="3200" dirty="0" err="1" smtClean="0"/>
              <a:t>atsau-ces</a:t>
            </a:r>
            <a:r>
              <a:rPr lang="lv-LV" sz="3200" dirty="0" smtClean="0"/>
              <a:t> uz avotiem, taču tā daļas gandrīz vārds vārdā un/vai pēc struktūras atbilst citētajiem avotiem.</a:t>
            </a:r>
            <a:endParaRPr lang="lv-LV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312368" cy="125975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4" y="4196832"/>
            <a:ext cx="8027814" cy="240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2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/>
              <a:t>Būtiskākie normatīvie </a:t>
            </a:r>
            <a:r>
              <a:rPr lang="lv-LV" sz="3200" dirty="0" smtClean="0"/>
              <a:t>dokumenti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373563"/>
          </a:xfrm>
        </p:spPr>
        <p:txBody>
          <a:bodyPr>
            <a:normAutofit/>
          </a:bodyPr>
          <a:lstStyle/>
          <a:p>
            <a:r>
              <a:rPr lang="lv-LV" sz="3200" dirty="0"/>
              <a:t>Augstskolu likums </a:t>
            </a:r>
            <a:r>
              <a:rPr lang="lv-LV" sz="3200" dirty="0">
                <a:hlinkClick r:id="rId3"/>
              </a:rPr>
              <a:t>http://</a:t>
            </a:r>
            <a:r>
              <a:rPr lang="lv-LV" sz="3200" dirty="0" smtClean="0">
                <a:hlinkClick r:id="rId3"/>
              </a:rPr>
              <a:t>likumi.lv/doc.php?id=37967</a:t>
            </a:r>
            <a:endParaRPr lang="lv-LV" sz="3200" dirty="0"/>
          </a:p>
          <a:p>
            <a:r>
              <a:rPr lang="lv-LV" sz="3200" dirty="0"/>
              <a:t>LLU Ētikas kodekss </a:t>
            </a:r>
            <a:r>
              <a:rPr lang="lv-LV" sz="3200" dirty="0">
                <a:hlinkClick r:id="rId4"/>
              </a:rPr>
              <a:t>http://</a:t>
            </a:r>
            <a:r>
              <a:rPr lang="lv-LV" sz="3200" dirty="0" smtClean="0">
                <a:hlinkClick r:id="rId4"/>
              </a:rPr>
              <a:t>www.llu.lv/getfile.php?id=44502</a:t>
            </a:r>
            <a:r>
              <a:rPr lang="lv-LV" sz="3200" dirty="0" smtClean="0"/>
              <a:t> </a:t>
            </a:r>
            <a:endParaRPr lang="lv-LV" sz="3200" dirty="0"/>
          </a:p>
          <a:p>
            <a:r>
              <a:rPr lang="lv-LV" sz="3200" dirty="0" smtClean="0"/>
              <a:t>LLU Studiju </a:t>
            </a:r>
            <a:r>
              <a:rPr lang="lv-LV" sz="3200" dirty="0"/>
              <a:t>nolikums </a:t>
            </a:r>
            <a:r>
              <a:rPr lang="lv-LV" sz="3200" dirty="0">
                <a:hlinkClick r:id="rId5"/>
              </a:rPr>
              <a:t>http://</a:t>
            </a:r>
            <a:r>
              <a:rPr lang="lv-LV" sz="3200" dirty="0" smtClean="0">
                <a:hlinkClick r:id="rId5"/>
              </a:rPr>
              <a:t>www.llu.lv/getfile.php?id=70161</a:t>
            </a:r>
            <a:endParaRPr lang="lv-LV" sz="3200" dirty="0"/>
          </a:p>
          <a:p>
            <a:r>
              <a:rPr lang="lv-LV" sz="3200" dirty="0"/>
              <a:t>LLU studējošo iekšējās kārtības noteikumi </a:t>
            </a:r>
            <a:r>
              <a:rPr lang="lv-LV" sz="3200" dirty="0">
                <a:hlinkClick r:id="rId6"/>
              </a:rPr>
              <a:t>http://</a:t>
            </a:r>
            <a:r>
              <a:rPr lang="lv-LV" sz="3200" dirty="0" smtClean="0">
                <a:hlinkClick r:id="rId6"/>
              </a:rPr>
              <a:t>www.llu.lv/getfile.php?id=78027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6224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Noslēgumā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616"/>
            <a:ext cx="8229600" cy="4124672"/>
          </a:xfrm>
        </p:spPr>
        <p:txBody>
          <a:bodyPr>
            <a:normAutofit/>
          </a:bodyPr>
          <a:lstStyle/>
          <a:p>
            <a:r>
              <a:rPr lang="lv-LV" sz="3600" dirty="0" smtClean="0"/>
              <a:t>Ievērojot </a:t>
            </a:r>
            <a:r>
              <a:rPr lang="lv-LV" sz="3600" dirty="0"/>
              <a:t>iepriekš </a:t>
            </a:r>
            <a:r>
              <a:rPr lang="lv-LV" sz="3600" dirty="0" smtClean="0"/>
              <a:t>izklāstīto, </a:t>
            </a:r>
            <a:r>
              <a:rPr lang="lv-LV" sz="3600" dirty="0"/>
              <a:t>ir plānots izstrādāt LLU normatīvo dokumentu par plaģiāta profilaksi, </a:t>
            </a:r>
            <a:r>
              <a:rPr lang="lv-LV" sz="3600" dirty="0" smtClean="0"/>
              <a:t>kontroli un </a:t>
            </a:r>
            <a:r>
              <a:rPr lang="lv-LV" sz="3600" dirty="0"/>
              <a:t>vadlīnijas aizdomīgo darbu izvērtēšanai un </a:t>
            </a:r>
            <a:r>
              <a:rPr lang="lv-LV" sz="3600" dirty="0" smtClean="0"/>
              <a:t>rīcībai, </a:t>
            </a:r>
            <a:r>
              <a:rPr lang="lv-LV" sz="3600" dirty="0"/>
              <a:t>ja darbs atzīts par plaģiātu.</a:t>
            </a:r>
          </a:p>
        </p:txBody>
      </p:sp>
    </p:spTree>
    <p:extLst>
      <p:ext uri="{BB962C8B-B14F-4D97-AF65-F5344CB8AC3E}">
        <p14:creationId xmlns:p14="http://schemas.microsoft.com/office/powerpoint/2010/main" val="22793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Paldies par uzmanību!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5954224" cy="391908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4536504" cy="2376264"/>
          </a:xfrm>
          <a:solidFill>
            <a:schemeClr val="accent1">
              <a:alpha val="40000"/>
            </a:schemeClr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lv-LV" sz="3600" b="1" dirty="0">
                <a:solidFill>
                  <a:schemeClr val="bg1">
                    <a:lumMod val="95000"/>
                  </a:schemeClr>
                </a:solidFill>
              </a:rPr>
              <a:t>Lai </a:t>
            </a:r>
            <a:r>
              <a:rPr lang="lv-LV" sz="3600" b="1" dirty="0" smtClean="0">
                <a:solidFill>
                  <a:schemeClr val="bg1">
                    <a:lumMod val="95000"/>
                  </a:schemeClr>
                </a:solidFill>
              </a:rPr>
              <a:t>mums </a:t>
            </a:r>
            <a:r>
              <a:rPr lang="lv-LV" sz="3600" b="1" dirty="0">
                <a:solidFill>
                  <a:schemeClr val="bg1">
                    <a:lumMod val="95000"/>
                  </a:schemeClr>
                </a:solidFill>
              </a:rPr>
              <a:t>izdodas atrast pieeju, </a:t>
            </a:r>
            <a:r>
              <a:rPr lang="lv-LV" sz="3600" b="1" dirty="0" smtClean="0">
                <a:solidFill>
                  <a:schemeClr val="bg1">
                    <a:lumMod val="95000"/>
                  </a:schemeClr>
                </a:solidFill>
              </a:rPr>
              <a:t>kas </a:t>
            </a:r>
            <a:r>
              <a:rPr lang="lv-LV" sz="3600" b="1" dirty="0" smtClean="0">
                <a:solidFill>
                  <a:schemeClr val="bg1">
                    <a:lumMod val="95000"/>
                  </a:schemeClr>
                </a:solidFill>
              </a:rPr>
              <a:t>pasargātu </a:t>
            </a:r>
            <a:r>
              <a:rPr lang="lv-LV" sz="3600" b="1" dirty="0">
                <a:solidFill>
                  <a:schemeClr val="bg1">
                    <a:lumMod val="95000"/>
                  </a:schemeClr>
                </a:solidFill>
              </a:rPr>
              <a:t>no Titānika likteņa ...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15816" y="4293096"/>
            <a:ext cx="6048672" cy="136815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lv-LV" sz="3600" b="1" dirty="0" smtClean="0">
                <a:solidFill>
                  <a:schemeClr val="bg1">
                    <a:lumMod val="95000"/>
                  </a:schemeClr>
                </a:solidFill>
              </a:rPr>
              <a:t>... jo ledus kalna lielākā daļa </a:t>
            </a:r>
            <a:r>
              <a:rPr lang="lv-LV" sz="3600" b="1" dirty="0" smtClean="0">
                <a:solidFill>
                  <a:schemeClr val="bg1">
                    <a:lumMod val="95000"/>
                  </a:schemeClr>
                </a:solidFill>
              </a:rPr>
              <a:t>atrodas </a:t>
            </a:r>
            <a:r>
              <a:rPr lang="lv-LV" sz="3600" b="1" dirty="0" smtClean="0">
                <a:solidFill>
                  <a:schemeClr val="bg1">
                    <a:lumMod val="95000"/>
                  </a:schemeClr>
                </a:solidFill>
              </a:rPr>
              <a:t>zem </a:t>
            </a:r>
            <a:r>
              <a:rPr lang="lv-LV" sz="3600" b="1" dirty="0" smtClean="0">
                <a:solidFill>
                  <a:schemeClr val="bg1">
                    <a:lumMod val="95000"/>
                  </a:schemeClr>
                </a:solidFill>
              </a:rPr>
              <a:t>ūdens.</a:t>
            </a:r>
            <a:endParaRPr lang="lv-LV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Kas ir plaģiāts</a:t>
            </a:r>
            <a:r>
              <a:rPr lang="lv-LV" dirty="0" smtClean="0"/>
              <a:t>? 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968552"/>
          </a:xfrm>
        </p:spPr>
        <p:txBody>
          <a:bodyPr>
            <a:normAutofit fontScale="85000" lnSpcReduction="10000"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en-GB" sz="2800" dirty="0" smtClean="0"/>
              <a:t>Merriam-Webster </a:t>
            </a:r>
            <a:r>
              <a:rPr lang="lv-LV" sz="2800" dirty="0" smtClean="0"/>
              <a:t>tiešsaistes vārdnīca </a:t>
            </a:r>
            <a:r>
              <a:rPr lang="lv-LV" sz="2800" dirty="0"/>
              <a:t>to skaidro </a:t>
            </a:r>
            <a:r>
              <a:rPr lang="lv-LV" sz="2800" dirty="0" smtClean="0"/>
              <a:t>šādi:</a:t>
            </a:r>
            <a:endParaRPr lang="lv-LV" sz="28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lv-LV" sz="3700" dirty="0" smtClean="0"/>
              <a:t>cita </a:t>
            </a:r>
            <a:r>
              <a:rPr lang="lv-LV" sz="3700" dirty="0"/>
              <a:t>autora ideju vai vārdu piesavināšanās un vēlāka uzdošana par saviem;</a:t>
            </a:r>
          </a:p>
          <a:p>
            <a:pPr>
              <a:lnSpc>
                <a:spcPct val="110000"/>
              </a:lnSpc>
            </a:pPr>
            <a:r>
              <a:rPr lang="lv-LV" sz="3700" dirty="0" smtClean="0"/>
              <a:t>cita </a:t>
            </a:r>
            <a:r>
              <a:rPr lang="lv-LV" sz="3700" dirty="0"/>
              <a:t>autora darba izmantošana nenorādot atsauces uz to;</a:t>
            </a:r>
          </a:p>
          <a:p>
            <a:pPr>
              <a:lnSpc>
                <a:spcPct val="110000"/>
              </a:lnSpc>
            </a:pPr>
            <a:r>
              <a:rPr lang="lv-LV" sz="3700" dirty="0" smtClean="0"/>
              <a:t>veikta </a:t>
            </a:r>
            <a:r>
              <a:rPr lang="lv-LV" sz="3700" dirty="0"/>
              <a:t>literāra zādzība;</a:t>
            </a:r>
          </a:p>
          <a:p>
            <a:pPr>
              <a:lnSpc>
                <a:spcPct val="110000"/>
              </a:lnSpc>
            </a:pPr>
            <a:r>
              <a:rPr lang="lv-LV" sz="3700" dirty="0" smtClean="0"/>
              <a:t>kā </a:t>
            </a:r>
            <a:r>
              <a:rPr lang="lv-LV" sz="3700" dirty="0"/>
              <a:t>jauna un oriģināla pasniegta ideja vai darbs, kas </a:t>
            </a:r>
            <a:r>
              <a:rPr lang="lv-LV" sz="3700" dirty="0" smtClean="0"/>
              <a:t>patapināts </a:t>
            </a:r>
            <a:r>
              <a:rPr lang="lv-LV" sz="3700" dirty="0"/>
              <a:t>no jau eksistējoša avota</a:t>
            </a:r>
            <a:r>
              <a:rPr lang="lv-LV" sz="3700" dirty="0" smtClean="0"/>
              <a:t>.</a:t>
            </a:r>
            <a:endParaRPr lang="lv-LV" sz="3700" dirty="0"/>
          </a:p>
        </p:txBody>
      </p:sp>
    </p:spTree>
    <p:extLst>
      <p:ext uri="{BB962C8B-B14F-4D97-AF65-F5344CB8AC3E}">
        <p14:creationId xmlns:p14="http://schemas.microsoft.com/office/powerpoint/2010/main" val="7272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Kas ir plaģiāts</a:t>
            </a:r>
            <a:r>
              <a:rPr lang="lv-LV" dirty="0" smtClean="0"/>
              <a:t>? II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374441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lv-LV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Plaģiāts </a:t>
            </a:r>
            <a:r>
              <a:rPr lang="lv-LV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</a:t>
            </a:r>
            <a:r>
              <a:rPr lang="lv-LV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krāpšana!</a:t>
            </a:r>
          </a:p>
          <a:p>
            <a:pPr marL="114300" indent="0">
              <a:buNone/>
            </a:pPr>
            <a:endParaRPr lang="lv-LV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 algn="ctr">
              <a:buNone/>
            </a:pPr>
            <a:r>
              <a:rPr lang="lv-LV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 </a:t>
            </a:r>
            <a:r>
              <a:rPr lang="lv-LV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ietver gan zagšanu, gan arī tam sekojošu zādzības fakta slēpšanu un melošanu par </a:t>
            </a:r>
            <a:r>
              <a:rPr lang="lv-LV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to.</a:t>
            </a:r>
          </a:p>
        </p:txBody>
      </p:sp>
    </p:spTree>
    <p:extLst>
      <p:ext uri="{BB962C8B-B14F-4D97-AF65-F5344CB8AC3E}">
        <p14:creationId xmlns:p14="http://schemas.microsoft.com/office/powerpoint/2010/main" val="20565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Kas ir plaģiāts</a:t>
            </a:r>
            <a:r>
              <a:rPr lang="lv-LV" dirty="0" smtClean="0"/>
              <a:t>? III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248472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lv-LV" sz="4000" dirty="0"/>
              <a:t>Tomēr praktiskai lietošanai šīs definīcijas nav diez cik </a:t>
            </a:r>
            <a:r>
              <a:rPr lang="lv-LV" sz="4000" dirty="0" smtClean="0"/>
              <a:t>parocīgas.</a:t>
            </a:r>
            <a:endParaRPr lang="lv-LV" sz="4000" dirty="0"/>
          </a:p>
          <a:p>
            <a:pPr marL="114300" indent="0">
              <a:buNone/>
            </a:pPr>
            <a:endParaRPr lang="lv-LV" sz="2800" dirty="0" smtClean="0"/>
          </a:p>
          <a:p>
            <a:pPr marL="114300" indent="0" algn="ctr">
              <a:buNone/>
            </a:pPr>
            <a:r>
              <a:rPr lang="lv-LV" sz="4000" dirty="0" smtClean="0"/>
              <a:t>Tālāk norādītie avoti un informācija Interneta vietnē ļauj precīzāk nodalīt dažādus plaģiāta veidus.</a:t>
            </a:r>
          </a:p>
        </p:txBody>
      </p:sp>
    </p:spTree>
    <p:extLst>
      <p:ext uri="{BB962C8B-B14F-4D97-AF65-F5344CB8AC3E}">
        <p14:creationId xmlns:p14="http://schemas.microsoft.com/office/powerpoint/2010/main" val="3940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76412"/>
          </a:xfrm>
        </p:spPr>
        <p:txBody>
          <a:bodyPr/>
          <a:lstStyle/>
          <a:p>
            <a:r>
              <a:rPr lang="lv-LV" dirty="0" smtClean="0"/>
              <a:t>Bibliogrāfija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5040560"/>
          </a:xfrm>
        </p:spPr>
        <p:txBody>
          <a:bodyPr>
            <a:noAutofit/>
          </a:bodyPr>
          <a:lstStyle/>
          <a:p>
            <a:r>
              <a:rPr lang="lv-LV" sz="2000" dirty="0" err="1" smtClean="0"/>
              <a:t>Plagiarism</a:t>
            </a:r>
            <a:r>
              <a:rPr lang="lv-LV" sz="2000" dirty="0" smtClean="0"/>
              <a:t> </a:t>
            </a:r>
            <a:r>
              <a:rPr lang="lv-LV" sz="2000" dirty="0" err="1" smtClean="0"/>
              <a:t>Spectrum</a:t>
            </a:r>
            <a:r>
              <a:rPr lang="lv-LV" sz="2000" dirty="0" smtClean="0">
                <a:hlinkClick r:id="rId3"/>
              </a:rPr>
              <a:t> </a:t>
            </a:r>
            <a:r>
              <a:rPr lang="lv-LV" sz="2000" dirty="0">
                <a:solidFill>
                  <a:schemeClr val="tx1"/>
                </a:solidFill>
              </a:rPr>
              <a:t>[tiešsaiste]. </a:t>
            </a:r>
            <a:r>
              <a:rPr lang="lv-LV" sz="2000" dirty="0" err="1">
                <a:solidFill>
                  <a:schemeClr val="tx1"/>
                </a:solidFill>
              </a:rPr>
              <a:t>iParadigms</a:t>
            </a:r>
            <a:r>
              <a:rPr lang="lv-LV" sz="2000" dirty="0">
                <a:solidFill>
                  <a:schemeClr val="tx1"/>
                </a:solidFill>
              </a:rPr>
              <a:t>, LLC [</a:t>
            </a:r>
            <a:r>
              <a:rPr lang="lv-LV" sz="2000" dirty="0" err="1">
                <a:solidFill>
                  <a:schemeClr val="tx1"/>
                </a:solidFill>
              </a:rPr>
              <a:t>b.g</a:t>
            </a:r>
            <a:r>
              <a:rPr lang="lv-LV" sz="2000" dirty="0">
                <a:solidFill>
                  <a:schemeClr val="tx1"/>
                </a:solidFill>
              </a:rPr>
              <a:t>.]. [Skatīts 2014.gada 5.novembrī]. Pieejams: </a:t>
            </a:r>
            <a:r>
              <a:rPr lang="lv-LV" sz="1900" dirty="0" smtClean="0">
                <a:hlinkClick r:id="rId3"/>
              </a:rPr>
              <a:t>http://www.turnitin.com/assets/en_us/media/plagiarism_spectrum.php</a:t>
            </a:r>
            <a:endParaRPr lang="lv-LV" sz="1900" dirty="0" smtClean="0"/>
          </a:p>
          <a:p>
            <a:r>
              <a:rPr lang="lv-LV" sz="2000" dirty="0" err="1"/>
              <a:t>Plagiarize</a:t>
            </a:r>
            <a:r>
              <a:rPr lang="lv-LV" sz="2000" dirty="0"/>
              <a:t>. (2014) [tiešsaiste]. </a:t>
            </a:r>
            <a:r>
              <a:rPr lang="lv-LV" sz="2000" dirty="0" err="1"/>
              <a:t>Merriam-Webster,</a:t>
            </a:r>
            <a:r>
              <a:rPr lang="lv-LV" sz="2000" dirty="0"/>
              <a:t> </a:t>
            </a:r>
            <a:r>
              <a:rPr lang="lv-LV" sz="2000" dirty="0" err="1"/>
              <a:t>Incorporated</a:t>
            </a:r>
            <a:r>
              <a:rPr lang="lv-LV" sz="2000" dirty="0"/>
              <a:t> [Skatīts 2014.gada 5.novembrī]. Pieejams:</a:t>
            </a:r>
          </a:p>
          <a:p>
            <a:pPr marL="114300" indent="0">
              <a:buNone/>
            </a:pPr>
            <a:r>
              <a:rPr lang="lv-LV" sz="2000" dirty="0"/>
              <a:t>   </a:t>
            </a:r>
            <a:r>
              <a:rPr lang="lv-LV" sz="2000" u="sng" dirty="0">
                <a:hlinkClick r:id="rId4"/>
              </a:rPr>
              <a:t>http://www.merriam-webster.com/dictionary/plagiarize</a:t>
            </a:r>
            <a:endParaRPr lang="lv-LV" sz="2000" dirty="0"/>
          </a:p>
          <a:p>
            <a:r>
              <a:rPr lang="lv-LV" sz="2000" dirty="0"/>
              <a:t>Plaģiāta profilakses vietne [tiešsaiste]. </a:t>
            </a:r>
            <a:r>
              <a:rPr lang="lv-LV" sz="2000" dirty="0" err="1"/>
              <a:t>iParadigms</a:t>
            </a:r>
            <a:r>
              <a:rPr lang="lv-LV" sz="2000" dirty="0"/>
              <a:t>, LLC [</a:t>
            </a:r>
            <a:r>
              <a:rPr lang="lv-LV" sz="2000" dirty="0" err="1"/>
              <a:t>b.g</a:t>
            </a:r>
            <a:r>
              <a:rPr lang="lv-LV" sz="2000" dirty="0"/>
              <a:t>.]. [Skatīts 2014.gada 5.novembrī]. Pieejams: </a:t>
            </a:r>
            <a:r>
              <a:rPr lang="lv-LV" sz="2000" dirty="0">
                <a:hlinkClick r:id="rId5"/>
              </a:rPr>
              <a:t>http://www.plagiarism.org</a:t>
            </a:r>
            <a:endParaRPr lang="lv-LV" sz="2000" dirty="0"/>
          </a:p>
          <a:p>
            <a:r>
              <a:rPr lang="lv-LV" sz="2000" dirty="0" err="1">
                <a:solidFill>
                  <a:schemeClr val="tx1"/>
                </a:solidFill>
              </a:rPr>
              <a:t>The</a:t>
            </a:r>
            <a:r>
              <a:rPr lang="lv-LV" sz="2000" dirty="0">
                <a:solidFill>
                  <a:schemeClr val="tx1"/>
                </a:solidFill>
              </a:rPr>
              <a:t> </a:t>
            </a:r>
            <a:r>
              <a:rPr lang="lv-LV" sz="2000" dirty="0" err="1">
                <a:solidFill>
                  <a:schemeClr val="tx1"/>
                </a:solidFill>
              </a:rPr>
              <a:t>Plagiarism</a:t>
            </a:r>
            <a:r>
              <a:rPr lang="lv-LV" sz="2000" dirty="0">
                <a:solidFill>
                  <a:schemeClr val="tx1"/>
                </a:solidFill>
              </a:rPr>
              <a:t> </a:t>
            </a:r>
            <a:r>
              <a:rPr lang="lv-LV" sz="2000" dirty="0" err="1">
                <a:solidFill>
                  <a:schemeClr val="tx1"/>
                </a:solidFill>
              </a:rPr>
              <a:t>Spectrum</a:t>
            </a:r>
            <a:r>
              <a:rPr lang="lv-LV" sz="2000" dirty="0">
                <a:solidFill>
                  <a:schemeClr val="tx1"/>
                </a:solidFill>
              </a:rPr>
              <a:t>: </a:t>
            </a:r>
            <a:r>
              <a:rPr lang="lv-LV" sz="2000" dirty="0" err="1">
                <a:solidFill>
                  <a:schemeClr val="tx1"/>
                </a:solidFill>
              </a:rPr>
              <a:t>Instructor</a:t>
            </a:r>
            <a:r>
              <a:rPr lang="lv-LV" sz="2000" dirty="0">
                <a:solidFill>
                  <a:schemeClr val="tx1"/>
                </a:solidFill>
              </a:rPr>
              <a:t> </a:t>
            </a:r>
            <a:r>
              <a:rPr lang="lv-LV" sz="2000" dirty="0" err="1">
                <a:solidFill>
                  <a:schemeClr val="tx1"/>
                </a:solidFill>
              </a:rPr>
              <a:t>Insights</a:t>
            </a:r>
            <a:r>
              <a:rPr lang="lv-LV" sz="2000" dirty="0">
                <a:solidFill>
                  <a:schemeClr val="tx1"/>
                </a:solidFill>
              </a:rPr>
              <a:t> </a:t>
            </a:r>
            <a:r>
              <a:rPr lang="lv-LV" sz="2000" dirty="0" err="1">
                <a:solidFill>
                  <a:schemeClr val="tx1"/>
                </a:solidFill>
              </a:rPr>
              <a:t>into</a:t>
            </a:r>
            <a:r>
              <a:rPr lang="lv-LV" sz="2000" dirty="0">
                <a:solidFill>
                  <a:schemeClr val="tx1"/>
                </a:solidFill>
              </a:rPr>
              <a:t> 10 </a:t>
            </a:r>
            <a:r>
              <a:rPr lang="lv-LV" sz="2000" dirty="0" err="1">
                <a:solidFill>
                  <a:schemeClr val="tx1"/>
                </a:solidFill>
              </a:rPr>
              <a:t>Types</a:t>
            </a:r>
            <a:r>
              <a:rPr lang="lv-LV" sz="2000" dirty="0">
                <a:solidFill>
                  <a:schemeClr val="tx1"/>
                </a:solidFill>
              </a:rPr>
              <a:t> </a:t>
            </a:r>
            <a:r>
              <a:rPr lang="lv-LV" sz="2000" dirty="0" err="1">
                <a:solidFill>
                  <a:schemeClr val="tx1"/>
                </a:solidFill>
              </a:rPr>
              <a:t>of</a:t>
            </a:r>
            <a:r>
              <a:rPr lang="lv-LV" sz="2000" dirty="0">
                <a:solidFill>
                  <a:schemeClr val="tx1"/>
                </a:solidFill>
              </a:rPr>
              <a:t> </a:t>
            </a:r>
            <a:r>
              <a:rPr lang="lv-LV" sz="2000" dirty="0" err="1">
                <a:solidFill>
                  <a:schemeClr val="tx1"/>
                </a:solidFill>
              </a:rPr>
              <a:t>Plagiarism</a:t>
            </a:r>
            <a:r>
              <a:rPr lang="lv-LV" sz="2000" dirty="0">
                <a:solidFill>
                  <a:schemeClr val="tx1"/>
                </a:solidFill>
              </a:rPr>
              <a:t>: </a:t>
            </a:r>
            <a:r>
              <a:rPr lang="lv-LV" sz="2000" dirty="0" err="1">
                <a:solidFill>
                  <a:schemeClr val="tx1"/>
                </a:solidFill>
              </a:rPr>
              <a:t>White</a:t>
            </a:r>
            <a:r>
              <a:rPr lang="lv-LV" sz="2000" dirty="0">
                <a:solidFill>
                  <a:schemeClr val="tx1"/>
                </a:solidFill>
              </a:rPr>
              <a:t> Paper. [tiešsaiste]. </a:t>
            </a:r>
            <a:r>
              <a:rPr lang="lv-LV" sz="2000" dirty="0" err="1">
                <a:solidFill>
                  <a:schemeClr val="tx1"/>
                </a:solidFill>
              </a:rPr>
              <a:t>iParadigms</a:t>
            </a:r>
            <a:r>
              <a:rPr lang="lv-LV" sz="2000" dirty="0">
                <a:solidFill>
                  <a:schemeClr val="tx1"/>
                </a:solidFill>
              </a:rPr>
              <a:t>, LLC [</a:t>
            </a:r>
            <a:r>
              <a:rPr lang="lv-LV" sz="2000" dirty="0" err="1">
                <a:solidFill>
                  <a:schemeClr val="tx1"/>
                </a:solidFill>
              </a:rPr>
              <a:t>b.g</a:t>
            </a:r>
            <a:r>
              <a:rPr lang="lv-LV" sz="2000" dirty="0">
                <a:solidFill>
                  <a:schemeClr val="tx1"/>
                </a:solidFill>
              </a:rPr>
              <a:t>.]. [Skatīts 2014.gada 5.novembrī]. Pieejams: </a:t>
            </a:r>
            <a:r>
              <a:rPr lang="lv-LV" sz="2000" dirty="0">
                <a:hlinkClick r:id="rId6"/>
              </a:rPr>
              <a:t>http://go.turnitin.com/paper/plagiarism-spectrum</a:t>
            </a:r>
            <a:endParaRPr lang="lv-LV" sz="2000" dirty="0"/>
          </a:p>
          <a:p>
            <a:r>
              <a:rPr lang="lv-LV" sz="2000" dirty="0" err="1" smtClean="0"/>
              <a:t>Types</a:t>
            </a:r>
            <a:r>
              <a:rPr lang="lv-LV" sz="2000" dirty="0" smtClean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Plagiarism</a:t>
            </a:r>
            <a:r>
              <a:rPr lang="lv-LV" sz="2000" dirty="0"/>
              <a:t>. [tiešsaiste]. </a:t>
            </a:r>
            <a:r>
              <a:rPr lang="lv-LV" sz="2000" dirty="0" err="1"/>
              <a:t>iParadigms</a:t>
            </a:r>
            <a:r>
              <a:rPr lang="lv-LV" sz="2000" dirty="0"/>
              <a:t>, LLC [</a:t>
            </a:r>
            <a:r>
              <a:rPr lang="lv-LV" sz="2000" dirty="0" err="1"/>
              <a:t>b.g</a:t>
            </a:r>
            <a:r>
              <a:rPr lang="lv-LV" sz="2000" dirty="0"/>
              <a:t>.]. [Skatīts 2014.gada 5.novembrī]. Pieejams: </a:t>
            </a:r>
            <a:r>
              <a:rPr lang="lv-LV" sz="2000" dirty="0">
                <a:hlinkClick r:id="rId7"/>
              </a:rPr>
              <a:t>http://www.plagiarism.org/plagiarism-101/types-of-plagiarism</a:t>
            </a:r>
            <a:r>
              <a:rPr lang="lv-LV" sz="2000" dirty="0" smtClean="0">
                <a:hlinkClick r:id="rId7"/>
              </a:rPr>
              <a:t>/</a:t>
            </a:r>
            <a:r>
              <a:rPr lang="lv-LV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0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Interneta vietne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91" y="1268760"/>
            <a:ext cx="726070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0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8568952" cy="4248472"/>
          </a:xfrm>
        </p:spPr>
        <p:txBody>
          <a:bodyPr>
            <a:noAutofit/>
          </a:bodyPr>
          <a:lstStyle/>
          <a:p>
            <a:pPr algn="ctr"/>
            <a:r>
              <a:rPr lang="lv-LV" sz="3000" dirty="0" smtClean="0"/>
              <a:t>Tomēr, pirms ķerties pie plaģiāta veidiem, daži vārdi par ļaunumu, ko nodara plaģiāta radītāji un pieredzi šajā nevienlīdzīgajā «cīņā».</a:t>
            </a:r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35795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539</TotalTime>
  <Words>1606</Words>
  <Application>Microsoft Office PowerPoint</Application>
  <PresentationFormat>On-screen Show (4:3)</PresentationFormat>
  <Paragraphs>166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Apothecary</vt:lpstr>
      <vt:lpstr>Plaģiāta kontrole studiju darbos</vt:lpstr>
      <vt:lpstr>atsauce</vt:lpstr>
      <vt:lpstr>Uzstāšanās  saturs</vt:lpstr>
      <vt:lpstr>Kas ir plaģiāts? I</vt:lpstr>
      <vt:lpstr>Kas ir plaģiāts? II</vt:lpstr>
      <vt:lpstr>Kas ir plaģiāts? III</vt:lpstr>
      <vt:lpstr>Bibliogrāfija</vt:lpstr>
      <vt:lpstr>Interneta vietne</vt:lpstr>
      <vt:lpstr>PowerPoint Presentation</vt:lpstr>
      <vt:lpstr>ļaunums no plaģiāta I</vt:lpstr>
      <vt:lpstr>ļaunums no plaģiāta II</vt:lpstr>
      <vt:lpstr>Mana Pieredze I</vt:lpstr>
      <vt:lpstr>Mana Pieredze II</vt:lpstr>
      <vt:lpstr>Kā saprast, ka Jūsu priekšā ir plaģiāts?</vt:lpstr>
      <vt:lpstr>Kā vienkārši pārbaudīt, vai darbs ir plaģiāts? I</vt:lpstr>
      <vt:lpstr>Kā vienkārši pārbaudīt, vai darbs ir plaģiāts? II</vt:lpstr>
      <vt:lpstr>Mana pieeja, atklājot plaģiātu</vt:lpstr>
      <vt:lpstr>Ko esmu darījis, lai mazinātu iespēju radīt plaģiātu?</vt:lpstr>
      <vt:lpstr>starpaugstskolu viEnotĀ plaģiāta kontroles sistēma I</vt:lpstr>
      <vt:lpstr>starpaugstskolu viEnotĀ plaģiāta kontroles sistēma II</vt:lpstr>
      <vt:lpstr>starpaugstskolu viEnotĀ plaģiāta kontroles sistēma III</vt:lpstr>
      <vt:lpstr>starpaugstskolu viEnotĀ plaģiāta kontroles sistēma IV</vt:lpstr>
      <vt:lpstr>Plaģiāta veidi  I</vt:lpstr>
      <vt:lpstr>Plaģiāta veidi  II</vt:lpstr>
      <vt:lpstr>Plaģiāta veidi  III</vt:lpstr>
      <vt:lpstr>Plaģiāta veidi  IV                                                Nr. 1 klons</vt:lpstr>
      <vt:lpstr>Plaģiāta veidi  V                                               Nr. 2 kopēts</vt:lpstr>
      <vt:lpstr>Plaģiāta veidi  VI                           Nr. 3 meklēt - aizstāt</vt:lpstr>
      <vt:lpstr>Plaģiāta veidi  VII                                           Nr. 4 Apdare</vt:lpstr>
      <vt:lpstr>Plaģiāta veidi  VIII                                Nr. 5 Atgremojums</vt:lpstr>
      <vt:lpstr>Plaģiāta veidi  IX                                            Nr. 6 Hibrīds</vt:lpstr>
      <vt:lpstr>Plaģiāta veidi  X                                            Nr. 7 Mikslis</vt:lpstr>
      <vt:lpstr>Plaģiāta veidi  XI                                  Nr. 8 Nav atrasts</vt:lpstr>
      <vt:lpstr>Plaģiāta veidi  XII                                      Nr. 9 Saslaukas</vt:lpstr>
      <vt:lpstr>Plaģiāta veidi  XIII                           Nr. 10 Pārčivinājums</vt:lpstr>
      <vt:lpstr>Būtiskākie normatīvie dokumenti</vt:lpstr>
      <vt:lpstr>Noslēgumā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Plaģiāta kontrole studiju darbos</dc:title>
  <dc:creator>V.Tomsons</dc:creator>
  <cp:lastModifiedBy>V.Tomsons</cp:lastModifiedBy>
  <cp:revision>81</cp:revision>
  <cp:lastPrinted>2015-01-16T10:15:31Z</cp:lastPrinted>
  <dcterms:created xsi:type="dcterms:W3CDTF">2014-10-21T13:42:34Z</dcterms:created>
  <dcterms:modified xsi:type="dcterms:W3CDTF">2015-03-20T13:46:22Z</dcterms:modified>
</cp:coreProperties>
</file>