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aV\Documents\Saraksti\Elementaras%20mat.kontrol.rezult\Fakultates_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aV\Documents\Saraksti\Elementaras%20mat.kontrol.rezult\Fakultates_20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aV\Documents\Saraksti\Eksamena%20rez\2015.16.m.g\1.sem.atzimju%20izmain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chart>
    <c:plotArea>
      <c:layout>
        <c:manualLayout>
          <c:layoutTarget val="inner"/>
          <c:xMode val="edge"/>
          <c:yMode val="edge"/>
          <c:x val="0.15738498789346297"/>
          <c:y val="0.10121477498492672"/>
          <c:w val="0.80871670702179177"/>
          <c:h val="0.64372596890413392"/>
        </c:manualLayout>
      </c:layout>
      <c:lineChart>
        <c:grouping val="standard"/>
        <c:ser>
          <c:idx val="1"/>
          <c:order val="0"/>
          <c:cat>
            <c:numRef>
              <c:f>atzīmes!$A$3:$A$13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cat>
          <c:val>
            <c:numRef>
              <c:f>atzīmes!$J$3:$J$13</c:f>
              <c:numCache>
                <c:formatCode>General</c:formatCode>
                <c:ptCount val="11"/>
                <c:pt idx="0">
                  <c:v>53</c:v>
                </c:pt>
                <c:pt idx="1">
                  <c:v>68</c:v>
                </c:pt>
                <c:pt idx="2">
                  <c:v>116</c:v>
                </c:pt>
                <c:pt idx="3">
                  <c:v>113</c:v>
                </c:pt>
                <c:pt idx="4">
                  <c:v>129</c:v>
                </c:pt>
                <c:pt idx="5">
                  <c:v>105</c:v>
                </c:pt>
                <c:pt idx="6">
                  <c:v>185</c:v>
                </c:pt>
                <c:pt idx="7">
                  <c:v>157</c:v>
                </c:pt>
                <c:pt idx="8">
                  <c:v>177</c:v>
                </c:pt>
                <c:pt idx="9">
                  <c:v>132</c:v>
                </c:pt>
                <c:pt idx="10">
                  <c:v>152</c:v>
                </c:pt>
              </c:numCache>
            </c:numRef>
          </c:val>
        </c:ser>
        <c:marker val="1"/>
        <c:axId val="74171520"/>
        <c:axId val="74765824"/>
      </c:lineChart>
      <c:catAx>
        <c:axId val="741715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lv-LV"/>
                  <a:t>atzīme</a:t>
                </a:r>
              </a:p>
            </c:rich>
          </c:tx>
          <c:layout>
            <c:manualLayout>
              <c:xMode val="edge"/>
              <c:yMode val="edge"/>
              <c:x val="0.52058111380145256"/>
              <c:y val="0.85425271233808486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74765824"/>
        <c:crosses val="autoZero"/>
        <c:auto val="1"/>
        <c:lblAlgn val="ctr"/>
        <c:lblOffset val="100"/>
        <c:tickLblSkip val="1"/>
        <c:tickMarkSkip val="1"/>
      </c:catAx>
      <c:valAx>
        <c:axId val="747658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lv-LV"/>
                  <a:t>skaits</a:t>
                </a:r>
              </a:p>
            </c:rich>
          </c:tx>
          <c:layout>
            <c:manualLayout>
              <c:xMode val="edge"/>
              <c:yMode val="edge"/>
              <c:x val="3.8740920096852302E-2"/>
              <c:y val="0.35627615373989241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74171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lv-LV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7"/>
  <c:chart>
    <c:plotArea>
      <c:layout>
        <c:manualLayout>
          <c:layoutTarget val="inner"/>
          <c:xMode val="edge"/>
          <c:yMode val="edge"/>
          <c:x val="0.23893839725409857"/>
          <c:y val="2.4691432446688272E-2"/>
          <c:w val="0.53392407287644161"/>
          <c:h val="0.79629869640569795"/>
        </c:manualLayout>
      </c:layout>
      <c:barChart>
        <c:barDir val="bar"/>
        <c:grouping val="clustered"/>
        <c:ser>
          <c:idx val="0"/>
          <c:order val="0"/>
          <c:dLbls>
            <c:dLbl>
              <c:idx val="0"/>
              <c:layout>
                <c:manualLayout>
                  <c:x val="3.0295918539149339E-3"/>
                  <c:y val="-1.1558331618123578E-2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533 (31%)</a:t>
                    </a:r>
                  </a:p>
                </c:rich>
              </c:tx>
              <c:dLblPos val="outEnd"/>
            </c:dLbl>
            <c:dLbl>
              <c:idx val="1"/>
              <c:layout>
                <c:manualLayout>
                  <c:x val="4.2006007754689934E-3"/>
                  <c:y val="-1.078678134266229E-2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796 (48%)</a:t>
                    </a:r>
                  </a:p>
                </c:rich>
              </c:tx>
              <c:dLblPos val="outEnd"/>
            </c:dLbl>
            <c:dLbl>
              <c:idx val="2"/>
              <c:layout>
                <c:manualLayout>
                  <c:x val="-2.2125735480535124E-4"/>
                  <c:y val="-1.310166012303682E-2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575 (38%)</a:t>
                    </a:r>
                  </a:p>
                </c:rich>
              </c:tx>
              <c:dLblPos val="outEnd"/>
            </c:dLbl>
            <c:dLbl>
              <c:idx val="3"/>
              <c:layout>
                <c:manualLayout>
                  <c:x val="3.8938343377357691E-3"/>
                  <c:y val="-1.2330109847575587E-2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780 (53%)</a:t>
                    </a:r>
                  </a:p>
                </c:rich>
              </c:tx>
              <c:dLblPos val="outEnd"/>
            </c:dLbl>
            <c:dLbl>
              <c:idx val="4"/>
              <c:layout>
                <c:manualLayout>
                  <c:x val="-1.2329568232906018E-3"/>
                  <c:y val="-8.4721305162781708E-3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878 (55%)</a:t>
                    </a:r>
                  </a:p>
                </c:rich>
              </c:tx>
              <c:dLblPos val="outEnd"/>
            </c:dLbl>
            <c:dLbl>
              <c:idx val="5"/>
              <c:layout>
                <c:manualLayout>
                  <c:x val="-5.4365216670563404E-3"/>
                  <c:y val="-1.5273980955747659E-3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803 (53%)</a:t>
                    </a:r>
                  </a:p>
                </c:rich>
              </c:tx>
              <c:dLblPos val="outEnd"/>
            </c:dLbl>
            <c:dLbl>
              <c:idx val="6"/>
              <c:layout>
                <c:manualLayout>
                  <c:x val="-1.209265373064264E-4"/>
                  <c:y val="-3.8422768759494605E-3"/>
                </c:manualLayout>
              </c:layout>
              <c:tx>
                <c:rich>
                  <a:bodyPr/>
                  <a:lstStyle/>
                  <a:p>
                    <a:r>
                      <a:rPr lang="lv-LV"/>
                      <a:t>561 (40%)</a:t>
                    </a:r>
                  </a:p>
                </c:rich>
              </c:tx>
              <c:dLblPos val="outEnd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lv-LV"/>
                      <a:t>618 (45%)</a:t>
                    </a:r>
                  </a:p>
                </c:rich>
              </c:tx>
            </c:dLbl>
            <c:showVal val="1"/>
          </c:dLbls>
          <c:cat>
            <c:strRef>
              <c:f>'nesekmīgo salīdzinājums'!$T$3:$T$10</c:f>
              <c:strCache>
                <c:ptCount val="8"/>
                <c:pt idx="0">
                  <c:v>2008./2009.</c:v>
                </c:pt>
                <c:pt idx="1">
                  <c:v>2009./2010.</c:v>
                </c:pt>
                <c:pt idx="2">
                  <c:v>2010./2011.</c:v>
                </c:pt>
                <c:pt idx="3">
                  <c:v>2011./2012.</c:v>
                </c:pt>
                <c:pt idx="4">
                  <c:v>2012./2013.</c:v>
                </c:pt>
                <c:pt idx="5">
                  <c:v>2013./2014.</c:v>
                </c:pt>
                <c:pt idx="6">
                  <c:v>2014./2015.</c:v>
                </c:pt>
                <c:pt idx="7">
                  <c:v>2015./2016.</c:v>
                </c:pt>
              </c:strCache>
            </c:strRef>
          </c:cat>
          <c:val>
            <c:numRef>
              <c:f>'nesekmīgo salīdzinājums'!$U$3:$U$10</c:f>
              <c:numCache>
                <c:formatCode>General</c:formatCode>
                <c:ptCount val="8"/>
                <c:pt idx="0">
                  <c:v>533</c:v>
                </c:pt>
                <c:pt idx="1">
                  <c:v>796</c:v>
                </c:pt>
                <c:pt idx="2">
                  <c:v>575</c:v>
                </c:pt>
                <c:pt idx="3">
                  <c:v>780</c:v>
                </c:pt>
                <c:pt idx="4">
                  <c:v>878</c:v>
                </c:pt>
                <c:pt idx="5" formatCode="0">
                  <c:v>803</c:v>
                </c:pt>
                <c:pt idx="6" formatCode="0">
                  <c:v>561</c:v>
                </c:pt>
                <c:pt idx="7">
                  <c:v>618</c:v>
                </c:pt>
              </c:numCache>
            </c:numRef>
          </c:val>
        </c:ser>
        <c:dLbls>
          <c:showVal val="1"/>
        </c:dLbls>
        <c:gapWidth val="120"/>
        <c:axId val="86533632"/>
        <c:axId val="86535168"/>
      </c:barChart>
      <c:catAx>
        <c:axId val="8653363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86535168"/>
        <c:crosses val="autoZero"/>
        <c:auto val="1"/>
        <c:lblAlgn val="ctr"/>
        <c:lblOffset val="100"/>
        <c:tickLblSkip val="1"/>
        <c:tickMarkSkip val="1"/>
      </c:catAx>
      <c:valAx>
        <c:axId val="865351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86533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lv-LV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lv-LV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8683519823180004E-3"/>
          <c:y val="0.16903573157310292"/>
          <c:w val="0.71149661555463461"/>
          <c:h val="0.59112708644631562"/>
        </c:manualLayout>
      </c:layout>
      <c:pie3DChart>
        <c:varyColors val="1"/>
        <c:ser>
          <c:idx val="0"/>
          <c:order val="0"/>
          <c:dLbls>
            <c:numFmt formatCode="0.00%" sourceLinked="0"/>
            <c:txPr>
              <a:bodyPr/>
              <a:lstStyle/>
              <a:p>
                <a:pPr>
                  <a:defRPr sz="1600"/>
                </a:pPr>
                <a:endParaRPr lang="lv-LV"/>
              </a:p>
            </c:txPr>
            <c:showPercent val="1"/>
            <c:showLeaderLines val="1"/>
          </c:dLbls>
          <c:cat>
            <c:strRef>
              <c:f>Sheet1!$C$48:$E$48</c:f>
              <c:strCache>
                <c:ptCount val="3"/>
                <c:pt idx="0">
                  <c:v>atzīme nemainījās</c:v>
                </c:pt>
                <c:pt idx="1">
                  <c:v>atzīme pieauga</c:v>
                </c:pt>
                <c:pt idx="2">
                  <c:v>atzīme samazinājās</c:v>
                </c:pt>
              </c:strCache>
            </c:strRef>
          </c:cat>
          <c:val>
            <c:numRef>
              <c:f>Sheet1!$C$49:$E$49</c:f>
              <c:numCache>
                <c:formatCode>0.00%</c:formatCode>
                <c:ptCount val="3"/>
                <c:pt idx="0">
                  <c:v>0.73870000000000036</c:v>
                </c:pt>
                <c:pt idx="1">
                  <c:v>0.16220000000000001</c:v>
                </c:pt>
                <c:pt idx="2">
                  <c:v>9.9100000000000063E-2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343528111617659"/>
          <c:y val="9.5349807433524003E-2"/>
          <c:w val="0.29656465190655035"/>
          <c:h val="0.45022564887722366"/>
        </c:manualLayout>
      </c:layout>
      <c:txPr>
        <a:bodyPr/>
        <a:lstStyle/>
        <a:p>
          <a:pPr>
            <a:defRPr sz="1600"/>
          </a:pPr>
          <a:endParaRPr lang="lv-LV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7E2E4-884E-4128-A523-DC37DAB47E67}" type="datetimeFigureOut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EAB6-05C2-48AE-93AF-2CC14996A31D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9F6E57-908D-4C54-807D-A3495E2B88AF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0B033F-93B2-48CB-84CF-8422CFD537DD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8043AE4-AD34-430B-954B-145CFF97A0BE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8D0BAC-90BB-4C36-98D9-CF7A8562DAC9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6AA13F-1512-4986-91F1-F78D6ED27CAC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5062B2-1584-4920-955D-93E479A09404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9B2014-152F-439F-83F7-F526894E7472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AE6582-885D-4E74-95E3-5E7E55C43FDA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9B2DB7A-8E63-4398-A43B-55A8D4E43ACA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6D48B-FA12-4738-BF25-DB9FD5B43B8F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31CBC-F2BC-4838-8862-22639E987FA4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ECF17D-5E0E-4BB1-80B5-F6DE25D3BABD}" type="datetime1">
              <a:rPr lang="lv-LV" smtClean="0"/>
              <a:pPr/>
              <a:t>17.03.2016.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F8611F-4767-4EB8-A5EE-F3107D3AF0C3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548680"/>
            <a:ext cx="5525612" cy="2868168"/>
          </a:xfrm>
        </p:spPr>
        <p:txBody>
          <a:bodyPr/>
          <a:lstStyle/>
          <a:p>
            <a:r>
              <a:rPr lang="lv-LV" sz="3600" dirty="0" smtClean="0"/>
              <a:t>Matemātikas mācīšanas galvenās problēmas un to risinājumu meklējumi</a:t>
            </a:r>
            <a:endParaRPr lang="lv-LV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4293096"/>
            <a:ext cx="5114778" cy="1545320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Inta </a:t>
            </a:r>
            <a:r>
              <a:rPr lang="lv-LV" dirty="0" err="1" smtClean="0"/>
              <a:t>Volodko</a:t>
            </a:r>
            <a:endParaRPr lang="lv-LV" dirty="0" smtClean="0"/>
          </a:p>
          <a:p>
            <a:r>
              <a:rPr lang="lv-LV" dirty="0" smtClean="0"/>
              <a:t>Andrejs </a:t>
            </a:r>
            <a:r>
              <a:rPr lang="lv-LV" dirty="0" err="1" smtClean="0"/>
              <a:t>Koliškins</a:t>
            </a:r>
            <a:endParaRPr lang="lv-LV" dirty="0" smtClean="0"/>
          </a:p>
          <a:p>
            <a:r>
              <a:rPr lang="lv-LV" dirty="0" smtClean="0"/>
              <a:t>Lietišķās matemātikas institūts</a:t>
            </a:r>
          </a:p>
          <a:p>
            <a:r>
              <a:rPr lang="lv-LV" dirty="0" err="1" smtClean="0"/>
              <a:t>Inženiermatemātikas</a:t>
            </a:r>
            <a:r>
              <a:rPr lang="lv-LV" dirty="0" smtClean="0"/>
              <a:t> katedra</a:t>
            </a:r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err="1" smtClean="0"/>
              <a:t>Palīgkurss</a:t>
            </a:r>
            <a:r>
              <a:rPr lang="lv-LV" sz="2800" dirty="0" smtClean="0"/>
              <a:t> elementārajā matemātikā </a:t>
            </a:r>
            <a:r>
              <a:rPr lang="lv-LV" sz="2800" dirty="0" err="1" smtClean="0"/>
              <a:t>tiešsaites</a:t>
            </a:r>
            <a:r>
              <a:rPr lang="lv-LV" sz="2800" dirty="0" smtClean="0"/>
              <a:t> platformā </a:t>
            </a:r>
            <a:r>
              <a:rPr lang="lv-LV" sz="2800" dirty="0" err="1" smtClean="0"/>
              <a:t>mooc.rtu.lv</a:t>
            </a:r>
            <a:endParaRPr lang="lv-LV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500" y="2096852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79911" y="2132856"/>
            <a:ext cx="4320482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 err="1" smtClean="0"/>
              <a:t>Palīgkurss</a:t>
            </a:r>
            <a:r>
              <a:rPr lang="lv-LV" sz="2800" dirty="0" smtClean="0"/>
              <a:t> elementārajā matemātikā </a:t>
            </a:r>
            <a:r>
              <a:rPr lang="lv-LV" sz="2800" dirty="0" err="1" smtClean="0"/>
              <a:t>tiešsaites</a:t>
            </a:r>
            <a:r>
              <a:rPr lang="lv-LV" sz="2800" dirty="0" smtClean="0"/>
              <a:t> platformā </a:t>
            </a:r>
            <a:r>
              <a:rPr lang="lv-LV" sz="2800" dirty="0" err="1" smtClean="0"/>
              <a:t>mooc.rtu.lv</a:t>
            </a:r>
            <a:endParaRPr lang="lv-LV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Priekšmeta mērķis ir to elementārās matemātikas zināšanu apguve, bez kurām nav iespējamas sekmīgas augstākās matemātikas studijas</a:t>
            </a:r>
          </a:p>
          <a:p>
            <a:r>
              <a:rPr lang="lv-LV" dirty="0" smtClean="0"/>
              <a:t>Sniedz iespēju studentiem uzlabot savas zināšanas, apgūstot matemātiku jaunā, vienkāršā un interaktīvā veidā</a:t>
            </a:r>
          </a:p>
          <a:p>
            <a:r>
              <a:rPr lang="lv-LV" dirty="0" smtClean="0"/>
              <a:t>Sešas elementārās matemātikas tēmas, iedalītas trijās daļās – teorija, video materiāli un pārbaudes testi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Papildnodarbības vājākajiem studentiem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5 papildnodarbības studentiem, kuri nav nokārtojuši 1.semestra matemātikas eksāmenu</a:t>
            </a:r>
          </a:p>
          <a:p>
            <a:r>
              <a:rPr lang="lv-LV" dirty="0" smtClean="0"/>
              <a:t>Obligātas papildnodarbības Elementārajā matemātikā plānotas nākošā mācību gada 1.semestrī</a:t>
            </a:r>
          </a:p>
          <a:p>
            <a:endParaRPr lang="lv-LV" dirty="0" smtClean="0"/>
          </a:p>
          <a:p>
            <a:pPr>
              <a:buNone/>
            </a:pPr>
            <a:r>
              <a:rPr lang="lv-LV" dirty="0" smtClean="0"/>
              <a:t>‘Iesācējam var un vajag palīdzēt mācīties, tomēr iemācīties viņš var tikai pats’</a:t>
            </a:r>
          </a:p>
          <a:p>
            <a:pPr algn="r">
              <a:buNone/>
            </a:pPr>
            <a:r>
              <a:rPr lang="lv-LV" i="1" dirty="0" err="1" smtClean="0"/>
              <a:t>Iļja</a:t>
            </a:r>
            <a:r>
              <a:rPr lang="lv-LV" i="1" dirty="0" smtClean="0"/>
              <a:t> Franks</a:t>
            </a:r>
          </a:p>
          <a:p>
            <a:pPr algn="r">
              <a:buNone/>
            </a:pPr>
            <a:r>
              <a:rPr lang="lv-LV" sz="2000" i="1" dirty="0" smtClean="0"/>
              <a:t>Krievu fiziķis</a:t>
            </a:r>
            <a:endParaRPr lang="lv-LV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Motivācijas trūkums, problēmas risinājumu meklējumi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Iespēja daļu no semestra atzīmes sakrāt semestra laikā</a:t>
            </a:r>
          </a:p>
          <a:p>
            <a:endParaRPr lang="lv-LV" dirty="0" smtClean="0"/>
          </a:p>
          <a:p>
            <a:r>
              <a:rPr lang="lv-LV" dirty="0" smtClean="0"/>
              <a:t>Specialitātes uzdevumu iekļaušana matemātikas kursā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Iespēja daļu no semestra atzīmes sakrāt semestra laikā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Rezultāts tiek rēķināts pēc formulas </a:t>
            </a:r>
          </a:p>
          <a:p>
            <a:pPr algn="ctr">
              <a:buNone/>
            </a:pPr>
            <a:r>
              <a:rPr lang="lv-LV" dirty="0" smtClean="0">
                <a:sym typeface="Symbol"/>
              </a:rPr>
              <a:t>0,6E+0,3K+0,1M,</a:t>
            </a:r>
          </a:p>
          <a:p>
            <a:pPr>
              <a:buNone/>
            </a:pPr>
            <a:r>
              <a:rPr lang="lv-LV" dirty="0" smtClean="0">
                <a:sym typeface="Symbol"/>
              </a:rPr>
              <a:t>kur E – eksāmena atzīme vai </a:t>
            </a:r>
            <a:r>
              <a:rPr lang="lv-LV" dirty="0" err="1" smtClean="0">
                <a:sym typeface="Symbol"/>
              </a:rPr>
              <a:t>starpeksāmenu</a:t>
            </a:r>
            <a:r>
              <a:rPr lang="lv-LV" dirty="0" smtClean="0">
                <a:sym typeface="Symbol"/>
              </a:rPr>
              <a:t> vidējā atzīme;</a:t>
            </a:r>
          </a:p>
          <a:p>
            <a:pPr>
              <a:buNone/>
            </a:pPr>
            <a:r>
              <a:rPr lang="lv-LV" dirty="0" smtClean="0">
                <a:sym typeface="Symbol"/>
              </a:rPr>
              <a:t>   K – kontroldarbu vidējā atzīme;</a:t>
            </a:r>
          </a:p>
          <a:p>
            <a:pPr>
              <a:buNone/>
            </a:pPr>
            <a:r>
              <a:rPr lang="lv-LV" smtClean="0">
                <a:sym typeface="Symbol"/>
              </a:rPr>
              <a:t>   M </a:t>
            </a:r>
            <a:r>
              <a:rPr lang="lv-LV" dirty="0" smtClean="0">
                <a:sym typeface="Symbol"/>
              </a:rPr>
              <a:t>– mājasdarbu vidējā atzīme.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Rezultātu izmaiņas, ņemot vērā formulu </a:t>
            </a:r>
            <a:r>
              <a:rPr lang="lv-LV" sz="3100" dirty="0" smtClean="0"/>
              <a:t>(DITF 349 studenti)</a:t>
            </a:r>
            <a:endParaRPr lang="lv-LV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 par uzmanību!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768752" cy="2808312"/>
          </a:xfrm>
        </p:spPr>
        <p:txBody>
          <a:bodyPr>
            <a:normAutofit fontScale="90000"/>
          </a:bodyPr>
          <a:lstStyle/>
          <a:p>
            <a:pPr algn="l"/>
            <a:r>
              <a:rPr lang="lv-LV" sz="3600" dirty="0" smtClean="0"/>
              <a:t>‘Ja jūs izdzirdat, ka kāds nemīl matemātiku, neticiet. To nevar nemīlēt – tā ir ārpus mums un mūsu iekšienē. To var tikai zināt vai nezināt.</a:t>
            </a:r>
            <a:r>
              <a:rPr lang="lv-LV" dirty="0" smtClean="0"/>
              <a:t>’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331640" y="3573016"/>
            <a:ext cx="6255488" cy="743507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lv-LV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Kārlis </a:t>
            </a:r>
            <a:r>
              <a:rPr kumimoji="0" lang="lv-LV" sz="33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Levitins</a:t>
            </a:r>
            <a:endParaRPr kumimoji="0" lang="lv-LV" sz="3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lang="lv-LV" sz="2600" i="1" dirty="0" smtClean="0"/>
              <a:t>krievu žurnālists</a:t>
            </a:r>
            <a:endParaRPr kumimoji="0" lang="lv-LV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lv-LV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Galvenās problēmas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sz="3600" dirty="0" smtClean="0"/>
              <a:t> Nepietiekošs studentu elementārās matemātikas zināšanu līmenis</a:t>
            </a:r>
          </a:p>
          <a:p>
            <a:endParaRPr lang="lv-LV" sz="1200" dirty="0" smtClean="0"/>
          </a:p>
          <a:p>
            <a:r>
              <a:rPr lang="lv-LV" sz="3600" dirty="0" smtClean="0"/>
              <a:t> Motivācijas trūkums</a:t>
            </a:r>
            <a:endParaRPr lang="lv-LV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704856" cy="1143000"/>
          </a:xfrm>
        </p:spPr>
        <p:txBody>
          <a:bodyPr>
            <a:noAutofit/>
          </a:bodyPr>
          <a:lstStyle/>
          <a:p>
            <a:r>
              <a:rPr lang="lv-LV" sz="3200" dirty="0" smtClean="0"/>
              <a:t>elementārās matemātikas zināšanu pārbaudes darbu vidējā atzīme</a:t>
            </a:r>
            <a:endParaRPr lang="lv-LV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Nesekmīgo studentu skaits pēdējos 8 gados</a:t>
            </a:r>
            <a:endParaRPr lang="lv-LV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Problēmas risinājumu meklējumi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Intensīvie matemātikas kursi pirms semestra sākuma</a:t>
            </a:r>
          </a:p>
          <a:p>
            <a:r>
              <a:rPr lang="lv-LV" dirty="0" smtClean="0"/>
              <a:t>Video lekcijas elementārajā matemātikā</a:t>
            </a:r>
          </a:p>
          <a:p>
            <a:r>
              <a:rPr lang="lv-LV" dirty="0" smtClean="0"/>
              <a:t>Mācību priekšmets “Elementārās matemātikas </a:t>
            </a:r>
            <a:r>
              <a:rPr lang="lv-LV" dirty="0" err="1" smtClean="0"/>
              <a:t>pamatnodaļas</a:t>
            </a:r>
            <a:r>
              <a:rPr lang="lv-LV" dirty="0" smtClean="0"/>
              <a:t>”</a:t>
            </a:r>
          </a:p>
          <a:p>
            <a:r>
              <a:rPr lang="lv-LV" dirty="0" err="1" smtClean="0"/>
              <a:t>Palīgkurss</a:t>
            </a:r>
            <a:r>
              <a:rPr lang="lv-LV" dirty="0" smtClean="0"/>
              <a:t> elementārajā matemātikā </a:t>
            </a:r>
            <a:r>
              <a:rPr lang="lv-LV" dirty="0" err="1" smtClean="0"/>
              <a:t>tiešsaites</a:t>
            </a:r>
            <a:r>
              <a:rPr lang="lv-LV" dirty="0" smtClean="0"/>
              <a:t> platformā </a:t>
            </a:r>
            <a:r>
              <a:rPr lang="lv-LV" dirty="0" err="1" smtClean="0"/>
              <a:t>mooc.rtu.lv</a:t>
            </a:r>
            <a:endParaRPr lang="lv-LV" dirty="0" smtClean="0"/>
          </a:p>
          <a:p>
            <a:r>
              <a:rPr lang="lv-LV" dirty="0" smtClean="0"/>
              <a:t>Papildnodarbības vājākajiem studentiem</a:t>
            </a:r>
          </a:p>
          <a:p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Intensīvie matemātikas kursi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Notika 2014. gada augustā</a:t>
            </a:r>
          </a:p>
          <a:p>
            <a:r>
              <a:rPr lang="lv-LV" dirty="0" smtClean="0"/>
              <a:t>Piedāvājums apmeklēt šos kursus izsūtīts 200 studentiem, kuriem matemātikas CE vērtējums ir zem 30 %</a:t>
            </a:r>
          </a:p>
          <a:p>
            <a:r>
              <a:rPr lang="lv-LV" dirty="0" smtClean="0"/>
              <a:t>Piedāvājumam atsaucās tikai 48 studenti</a:t>
            </a:r>
          </a:p>
          <a:p>
            <a:r>
              <a:rPr lang="lv-LV" dirty="0" smtClean="0"/>
              <a:t>Regulāri apmeklēja 28 studenti</a:t>
            </a:r>
          </a:p>
          <a:p>
            <a:r>
              <a:rPr lang="lv-LV" dirty="0" smtClean="0"/>
              <a:t>Elementārās matemātikas pārbaudes darbu sekmīgi nokārtoja 8 no kursus apmeklējušiem studentiem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Video lekcijas elementārajā matemātikā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43 video lekcijas, pieejamas pēc adreses </a:t>
            </a:r>
            <a:r>
              <a:rPr lang="lv-LV" u="sng" dirty="0" smtClean="0">
                <a:solidFill>
                  <a:schemeClr val="tx2">
                    <a:lumMod val="75000"/>
                  </a:schemeClr>
                </a:solidFill>
              </a:rPr>
              <a:t>http:www.youtube.com/results?search_query=rtu.emacibas.lv</a:t>
            </a:r>
          </a:p>
          <a:p>
            <a:r>
              <a:rPr lang="lv-LV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lv-LV" dirty="0" smtClean="0"/>
              <a:t>5 – 18 minūšu garumā</a:t>
            </a:r>
          </a:p>
          <a:p>
            <a:r>
              <a:rPr lang="lv-LV" dirty="0" smtClean="0"/>
              <a:t>Vairāk kā 3000 skatījumu</a:t>
            </a:r>
          </a:p>
          <a:p>
            <a:r>
              <a:rPr lang="lv-LV" dirty="0" smtClean="0"/>
              <a:t>Ļauj studentiem atkārtot skolas matemātikas vielu, palīdz vidusskolēniem sagatavoties studijām augstskolā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/>
              <a:t>Mācību priekšmets “Elementārās matemātikas </a:t>
            </a:r>
            <a:r>
              <a:rPr lang="lv-LV" sz="3200" dirty="0" err="1" smtClean="0"/>
              <a:t>pamatnodaļas</a:t>
            </a:r>
            <a:r>
              <a:rPr lang="lv-LV" sz="3200" dirty="0" smtClean="0"/>
              <a:t>”</a:t>
            </a:r>
            <a:endParaRPr lang="lv-LV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Brīvās izvēles 2 KP priekšmets</a:t>
            </a:r>
          </a:p>
          <a:p>
            <a:r>
              <a:rPr lang="lv-LV" dirty="0" smtClean="0"/>
              <a:t>Paredzēts studentiem, kuriem ir problēmas ar Elementāro matemātiku</a:t>
            </a:r>
          </a:p>
          <a:p>
            <a:r>
              <a:rPr lang="lv-LV" dirty="0" smtClean="0"/>
              <a:t>Tiek mācīts tikai nepilna laika studentiem, daudzi no kuriem vidusskolu beiguši vairākus gadus atpakaļ</a:t>
            </a:r>
          </a:p>
          <a:p>
            <a:r>
              <a:rPr lang="lv-LV" dirty="0" smtClean="0"/>
              <a:t>Šo priekšmetu apguvušajiem studentiem ir vieglāk apgūt Augstākās matemātikas kursu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RTU metodiskais seminārs 2016.gada 22.martā</a:t>
            </a:r>
            <a:endParaRPr lang="lv-LV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516</TotalTime>
  <Words>519</Words>
  <Application>Microsoft Office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Matemātikas mācīšanas galvenās problēmas un to risinājumu meklējumi</vt:lpstr>
      <vt:lpstr>‘Ja jūs izdzirdat, ka kāds nemīl matemātiku, neticiet. To nevar nemīlēt – tā ir ārpus mums un mūsu iekšienē. To var tikai zināt vai nezināt.’ </vt:lpstr>
      <vt:lpstr>Galvenās problēmas</vt:lpstr>
      <vt:lpstr>elementārās matemātikas zināšanu pārbaudes darbu vidējā atzīme</vt:lpstr>
      <vt:lpstr>Nesekmīgo studentu skaits pēdējos 8 gados</vt:lpstr>
      <vt:lpstr>Problēmas risinājumu meklējumi</vt:lpstr>
      <vt:lpstr>Intensīvie matemātikas kursi</vt:lpstr>
      <vt:lpstr>Video lekcijas elementārajā matemātikā</vt:lpstr>
      <vt:lpstr>Mācību priekšmets “Elementārās matemātikas pamatnodaļas”</vt:lpstr>
      <vt:lpstr>Palīgkurss elementārajā matemātikā tiešsaites platformā mooc.rtu.lv</vt:lpstr>
      <vt:lpstr>Palīgkurss elementārajā matemātikā tiešsaites platformā mooc.rtu.lv</vt:lpstr>
      <vt:lpstr>Papildnodarbības vājākajiem studentiem</vt:lpstr>
      <vt:lpstr>Motivācijas trūkums, problēmas risinājumu meklējumi</vt:lpstr>
      <vt:lpstr>Iespēja daļu no semestra atzīmes sakrāt semestra laikā</vt:lpstr>
      <vt:lpstr>Rezultātu izmaiņas, ņemot vērā formulu (DITF 349 studenti)</vt:lpstr>
      <vt:lpstr>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Matemātikas mācīšanas galvenās problēmas un to risinājumu meklējumi</dc:title>
  <dc:creator>IntaV</dc:creator>
  <cp:lastModifiedBy>IntaV</cp:lastModifiedBy>
  <cp:revision>29</cp:revision>
  <dcterms:created xsi:type="dcterms:W3CDTF">2016-03-08T11:26:46Z</dcterms:created>
  <dcterms:modified xsi:type="dcterms:W3CDTF">2016-03-17T09:51:19Z</dcterms:modified>
</cp:coreProperties>
</file>