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3" r:id="rId1"/>
  </p:sldMasterIdLst>
  <p:notesMasterIdLst>
    <p:notesMasterId r:id="rId10"/>
  </p:notesMasterIdLst>
  <p:sldIdLst>
    <p:sldId id="268" r:id="rId2"/>
    <p:sldId id="309" r:id="rId3"/>
    <p:sldId id="298" r:id="rId4"/>
    <p:sldId id="297" r:id="rId5"/>
    <p:sldId id="310" r:id="rId6"/>
    <p:sldId id="299" r:id="rId7"/>
    <p:sldId id="300" r:id="rId8"/>
    <p:sldId id="267" r:id="rId9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7648"/>
    <a:srgbClr val="B1C383"/>
    <a:srgbClr val="415636"/>
    <a:srgbClr val="C8D5A7"/>
    <a:srgbClr val="839054"/>
    <a:srgbClr val="576840"/>
    <a:srgbClr val="3F6D43"/>
    <a:srgbClr val="57653D"/>
    <a:srgbClr val="48643E"/>
    <a:srgbClr val="61724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93" autoAdjust="0"/>
    <p:restoredTop sz="94660"/>
  </p:normalViewPr>
  <p:slideViewPr>
    <p:cSldViewPr>
      <p:cViewPr>
        <p:scale>
          <a:sx n="90" d="100"/>
          <a:sy n="90" d="100"/>
        </p:scale>
        <p:origin x="-1650" y="-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81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F404DA6-B1B0-4AC9-9549-407752434C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7F6E6-FD10-4C73-9614-852DF0B42753}" type="datetime1">
              <a:rPr lang="lv-LV" smtClean="0"/>
              <a:pPr>
                <a:defRPr/>
              </a:pPr>
              <a:t>10.04.2014.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RTU LF doc. J. Jevsjukova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ECEB6-8C34-4A0F-9DAF-7C3750D4CF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46989-9255-4E26-A0AB-D62E636F92F8}" type="datetime1">
              <a:rPr lang="lv-LV" smtClean="0"/>
              <a:pPr>
                <a:defRPr/>
              </a:pPr>
              <a:t>10.04.2014.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RTU LF doc. J. Jevsjukova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0648D-3C7B-409D-AE48-28F169482E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F65E-E0BA-4447-970D-F570B0A28C08}" type="datetime1">
              <a:rPr lang="lv-LV" smtClean="0"/>
              <a:pPr>
                <a:defRPr/>
              </a:pPr>
              <a:t>10.04.2014.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RTU LF doc. J. Jevsjukova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5AB30-BAD7-455C-A9B8-503E028383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B9922-FB42-4618-873B-94AAE5620488}" type="datetime1">
              <a:rPr lang="lv-LV" smtClean="0"/>
              <a:pPr>
                <a:defRPr/>
              </a:pPr>
              <a:t>10.04.2014.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RTU LF doc. J. Jevsjukova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C1592-B748-4A49-878A-ED2AD39B8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548C2-4AF1-4819-9470-0FB77F0B72FE}" type="datetime1">
              <a:rPr lang="lv-LV" smtClean="0"/>
              <a:pPr>
                <a:defRPr/>
              </a:pPr>
              <a:t>10.04.2014.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RTU LF doc. J. Jevsjukova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304B4-E8F9-4D02-A54F-A35F3DB28E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696EB-EDBF-438B-A66C-0BBB6C6C7E48}" type="datetime1">
              <a:rPr lang="lv-LV" smtClean="0"/>
              <a:pPr>
                <a:defRPr/>
              </a:pPr>
              <a:t>10.04.2014.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RTU LF doc. J. Jevsjukova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9C74D-B011-4365-8675-C28B973EAA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2888-D5EC-4B12-8EB9-D63C60159467}" type="datetime1">
              <a:rPr lang="lv-LV" smtClean="0"/>
              <a:pPr>
                <a:defRPr/>
              </a:pPr>
              <a:t>10.04.2014.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RTU LF doc. J. Jevsjukova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7D9EB-264A-4831-8586-8A8D5D4D3F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366BC-578A-4920-AC31-9202CCE51D57}" type="datetime1">
              <a:rPr lang="lv-LV" smtClean="0"/>
              <a:pPr>
                <a:defRPr/>
              </a:pPr>
              <a:t>10.04.2014.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RTU LF doc. J. Jevsjukova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F7A16-FCC3-4111-A1B8-F1D81B0626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39B31-499E-41D4-8F95-36A14D25067C}" type="datetime1">
              <a:rPr lang="lv-LV" smtClean="0"/>
              <a:pPr>
                <a:defRPr/>
              </a:pPr>
              <a:t>10.04.2014.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RTU LF doc. J. Jevsjukova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99DC8-686C-44BF-BD3A-1DA3239F1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E147D-5995-4E90-B46D-0EE1A893B112}" type="datetime1">
              <a:rPr lang="lv-LV" smtClean="0"/>
              <a:pPr>
                <a:defRPr/>
              </a:pPr>
              <a:t>10.04.2014.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RTU LF doc. J. Jevsjukova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65603-5B16-4F1E-94C8-E4B40B4195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lv-LV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78D40-6AA8-4649-91A1-5FF63A6A3955}" type="datetime1">
              <a:rPr lang="lv-LV" smtClean="0"/>
              <a:pPr>
                <a:defRPr/>
              </a:pPr>
              <a:t>10.04.2014.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RTU LF doc. J. Jevsjukova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A4DE6-9FC1-45AF-AFA4-F478BBAE33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lv-LV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3F77AF6-7A76-401A-8C8A-EAB7DB8A3A28}" type="datetime1">
              <a:rPr lang="lv-LV" smtClean="0"/>
              <a:pPr>
                <a:defRPr/>
              </a:pPr>
              <a:t>10.04.2014.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RTU LF doc. J. Jevsjukova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9AB075E-5B66-481E-93D3-C9A980E822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ransition>
    <p:wheel spokes="8"/>
  </p:transition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42938" y="642918"/>
            <a:ext cx="7772400" cy="2138010"/>
          </a:xfrm>
        </p:spPr>
        <p:txBody>
          <a:bodyPr/>
          <a:lstStyle/>
          <a:p>
            <a:pPr eaLnBrk="1" hangingPunct="1">
              <a:defRPr/>
            </a:pPr>
            <a:r>
              <a:rPr lang="lv-LV" sz="3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Studentu mācību sasniegumu monitorings kā kontingenta saglabāšanas un sekmības uzlabošanas rīks</a:t>
            </a:r>
            <a:endParaRPr lang="ru-RU" sz="3600" b="1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508104" y="3068960"/>
            <a:ext cx="3298954" cy="720080"/>
          </a:xfrm>
        </p:spPr>
        <p:txBody>
          <a:bodyPr/>
          <a:lstStyle/>
          <a:p>
            <a:pPr algn="l" eaLnBrk="1" hangingPunct="1">
              <a:spcBef>
                <a:spcPts val="0"/>
              </a:spcBef>
              <a:defRPr/>
            </a:pPr>
            <a:r>
              <a:rPr lang="lv-LV" sz="2000" dirty="0" smtClean="0">
                <a:solidFill>
                  <a:schemeClr val="bg2">
                    <a:lumMod val="25000"/>
                  </a:schemeClr>
                </a:solidFill>
              </a:rPr>
              <a:t>LF doc. Jeļena </a:t>
            </a:r>
            <a:r>
              <a:rPr lang="lv-LV" sz="2000" dirty="0" err="1" smtClean="0">
                <a:solidFill>
                  <a:schemeClr val="bg2">
                    <a:lumMod val="25000"/>
                  </a:schemeClr>
                </a:solidFill>
              </a:rPr>
              <a:t>Jevsjukova</a:t>
            </a:r>
            <a:endParaRPr lang="lv-LV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l" eaLnBrk="1" hangingPunct="1">
              <a:spcBef>
                <a:spcPts val="0"/>
              </a:spcBef>
              <a:defRPr/>
            </a:pPr>
            <a:r>
              <a:rPr lang="lv-LV" sz="20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lv-LV" sz="2000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ru-RU" sz="20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152400" y="4683224"/>
            <a:ext cx="891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lv-LV" dirty="0" smtClean="0"/>
              <a:t>Metodiskā konference</a:t>
            </a:r>
            <a:r>
              <a:rPr lang="lv-LV" dirty="0"/>
              <a:t/>
            </a:r>
            <a:br>
              <a:rPr lang="lv-LV" dirty="0"/>
            </a:br>
            <a:r>
              <a:rPr lang="lv-LV" sz="2000" dirty="0" smtClean="0"/>
              <a:t>2014. </a:t>
            </a:r>
            <a:r>
              <a:rPr lang="lv-LV" sz="2000" dirty="0"/>
              <a:t>gada </a:t>
            </a:r>
            <a:r>
              <a:rPr lang="lv-LV" sz="2000" dirty="0" smtClean="0"/>
              <a:t>15. aprīlis</a:t>
            </a:r>
          </a:p>
          <a:p>
            <a:pPr>
              <a:spcBef>
                <a:spcPct val="20000"/>
              </a:spcBef>
              <a:defRPr/>
            </a:pPr>
            <a:r>
              <a:rPr lang="lv-LV" sz="2000" dirty="0" smtClean="0"/>
              <a:t>Rīga</a:t>
            </a:r>
            <a:endParaRPr lang="en-US" sz="20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428612"/>
            <a:ext cx="7715304" cy="1143000"/>
          </a:xfrm>
        </p:spPr>
        <p:txBody>
          <a:bodyPr/>
          <a:lstStyle/>
          <a:p>
            <a:r>
              <a:rPr lang="lv-LV" sz="2800" b="1" dirty="0" smtClean="0"/>
              <a:t>SATURS</a:t>
            </a:r>
            <a:endParaRPr lang="lv-LV" sz="2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6308" y="2060848"/>
            <a:ext cx="7210108" cy="2664296"/>
          </a:xfrm>
        </p:spPr>
        <p:txBody>
          <a:bodyPr/>
          <a:lstStyle/>
          <a:p>
            <a:pPr marL="446088" lvl="0" indent="-446088">
              <a:buFont typeface="Wingdings" pitchFamily="2" charset="2"/>
              <a:buChar char="§"/>
            </a:pPr>
            <a:r>
              <a:rPr lang="lv-LV" sz="2800" dirty="0" smtClean="0"/>
              <a:t>monitoringa ieviešanas iemesli un uzdevumi;</a:t>
            </a:r>
          </a:p>
          <a:p>
            <a:pPr marL="446088" lvl="0" indent="-446088">
              <a:buFont typeface="Wingdings" pitchFamily="2" charset="2"/>
              <a:buChar char="§"/>
            </a:pPr>
            <a:r>
              <a:rPr lang="lv-LV" sz="2800" dirty="0" smtClean="0"/>
              <a:t>pielietojamas metodes un formas;</a:t>
            </a:r>
          </a:p>
          <a:p>
            <a:pPr marL="446088" lvl="0" indent="-446088">
              <a:buFont typeface="Wingdings" pitchFamily="2" charset="2"/>
              <a:buChar char="§"/>
            </a:pPr>
            <a:r>
              <a:rPr lang="lv-LV" sz="2800" dirty="0" smtClean="0"/>
              <a:t>rezultāti;</a:t>
            </a:r>
          </a:p>
          <a:p>
            <a:pPr marL="446088" lvl="0" indent="-446088">
              <a:buFont typeface="Wingdings" pitchFamily="2" charset="2"/>
              <a:buChar char="§"/>
            </a:pPr>
            <a:r>
              <a:rPr lang="lv-LV" sz="2800" dirty="0" smtClean="0"/>
              <a:t>attīstības perspektīvas.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RTU LF doc. J. Jevsjukova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EC1592-B748-4A49-878A-ED2AD39B82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00034" y="1714488"/>
            <a:ext cx="82153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C4E54D-0C43-4A90-AC08-5E42BBD97230}" type="datetime1">
              <a:rPr lang="lv-LV" smtClean="0"/>
              <a:pPr>
                <a:defRPr/>
              </a:pPr>
              <a:t>10.04.2014.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734" y="428612"/>
            <a:ext cx="7715304" cy="1143000"/>
          </a:xfrm>
        </p:spPr>
        <p:txBody>
          <a:bodyPr/>
          <a:lstStyle/>
          <a:p>
            <a:r>
              <a:rPr lang="lv-LV" sz="2800" b="1" dirty="0" smtClean="0"/>
              <a:t>Monitoringa ieviešanas iemesli</a:t>
            </a:r>
            <a:endParaRPr lang="lv-LV" sz="2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778" y="1615120"/>
            <a:ext cx="7858180" cy="1152128"/>
          </a:xfrm>
        </p:spPr>
        <p:txBody>
          <a:bodyPr/>
          <a:lstStyle/>
          <a:p>
            <a:pPr lvl="0">
              <a:buFont typeface="Wingdings" pitchFamily="2" charset="2"/>
              <a:buChar char="§"/>
            </a:pPr>
            <a:r>
              <a:rPr lang="lv-LV" sz="2800" dirty="0" smtClean="0"/>
              <a:t>atskaitāmo </a:t>
            </a:r>
            <a:r>
              <a:rPr lang="lv-LV" sz="2800" dirty="0" smtClean="0"/>
              <a:t>studentu skaita palielināšana;</a:t>
            </a:r>
          </a:p>
          <a:p>
            <a:pPr lvl="0">
              <a:buFont typeface="Wingdings" pitchFamily="2" charset="2"/>
              <a:buChar char="§"/>
            </a:pPr>
            <a:r>
              <a:rPr lang="lv-LV" sz="2800" dirty="0" smtClean="0"/>
              <a:t>intereses mācīties zaudēšana.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RTU LF doc. J. Jevsjukova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EC1592-B748-4A49-878A-ED2AD39B82C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67544" y="1484784"/>
            <a:ext cx="82153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6B6264-95C3-4A28-9F38-8E12EA678356}" type="datetime1">
              <a:rPr lang="lv-LV" smtClean="0"/>
              <a:pPr>
                <a:defRPr/>
              </a:pPr>
              <a:t>10.04.2014.</a:t>
            </a:fld>
            <a:endParaRPr lang="en-US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713778" y="4149080"/>
            <a:ext cx="8034686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lv-LV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kontingenta saglabāšana;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lv-LV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studentu motivācijas un intereses mācīties paaugstināšana.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67544" y="3092908"/>
            <a:ext cx="8215370" cy="925836"/>
            <a:chOff x="467544" y="3092908"/>
            <a:chExt cx="8215370" cy="925836"/>
          </a:xfrm>
        </p:grpSpPr>
        <p:sp>
          <p:nvSpPr>
            <p:cNvPr id="17" name="Title 1"/>
            <p:cNvSpPr txBox="1">
              <a:spLocks/>
            </p:cNvSpPr>
            <p:nvPr/>
          </p:nvSpPr>
          <p:spPr bwMode="auto">
            <a:xfrm>
              <a:off x="824734" y="3092908"/>
              <a:ext cx="7715304" cy="912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Monitoringa pamatuzdevumi</a:t>
              </a:r>
              <a:endPara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467544" y="4018744"/>
              <a:ext cx="821537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260648"/>
            <a:ext cx="7572428" cy="912156"/>
          </a:xfrm>
        </p:spPr>
        <p:txBody>
          <a:bodyPr/>
          <a:lstStyle/>
          <a:p>
            <a:r>
              <a:rPr lang="lv-LV" sz="2800" b="1" dirty="0" smtClean="0"/>
              <a:t>Pielietojamas metodes un formas</a:t>
            </a:r>
            <a:endParaRPr lang="lv-LV" sz="2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303B05-AB39-4B56-A0E1-88282E009DBE}" type="datetime1">
              <a:rPr lang="lv-LV" smtClean="0"/>
              <a:pPr>
                <a:defRPr/>
              </a:pPr>
              <a:t>10.04.2014.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RTU LF doc. J. Jevsjukova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EC1592-B748-4A49-878A-ED2AD39B82C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00034" y="1052736"/>
            <a:ext cx="82153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713778" y="1340768"/>
            <a:ext cx="8430222" cy="4608512"/>
          </a:xfrm>
        </p:spPr>
        <p:txBody>
          <a:bodyPr/>
          <a:lstStyle/>
          <a:p>
            <a:pPr lvl="0">
              <a:buNone/>
            </a:pPr>
            <a:r>
              <a:rPr lang="lv-LV" sz="2600" dirty="0" smtClean="0"/>
              <a:t>Vērtēšanas sistēma: </a:t>
            </a:r>
          </a:p>
          <a:p>
            <a:pPr lvl="0">
              <a:buNone/>
            </a:pPr>
            <a:endParaRPr lang="lv-LV" sz="2600" dirty="0" smtClean="0"/>
          </a:p>
          <a:p>
            <a:pPr lvl="0">
              <a:buNone/>
            </a:pPr>
            <a:r>
              <a:rPr lang="lv-LV" sz="2600" dirty="0" smtClean="0"/>
              <a:t>0 – students neapmeklē nodarbības;</a:t>
            </a:r>
          </a:p>
          <a:p>
            <a:pPr lvl="0">
              <a:buNone/>
            </a:pPr>
            <a:r>
              <a:rPr lang="lv-LV" sz="2600" dirty="0" smtClean="0"/>
              <a:t>2 – apmeklē, bet vērtēt viņa darbu pozitīvi nav iespējams; </a:t>
            </a:r>
          </a:p>
          <a:p>
            <a:pPr lvl="0">
              <a:buNone/>
            </a:pPr>
            <a:r>
              <a:rPr lang="lv-LV" sz="2600" dirty="0" smtClean="0"/>
              <a:t>6 – </a:t>
            </a:r>
            <a:r>
              <a:rPr lang="sv-SE" sz="2600" dirty="0" smtClean="0"/>
              <a:t>students izpilda studiju programmas pamata prasības</a:t>
            </a:r>
            <a:r>
              <a:rPr lang="lv-LV" sz="2600" dirty="0" smtClean="0"/>
              <a:t>;</a:t>
            </a:r>
          </a:p>
          <a:p>
            <a:pPr marL="542925" lvl="0" indent="-542925">
              <a:buNone/>
            </a:pPr>
            <a:r>
              <a:rPr lang="lv-LV" sz="2600" dirty="0" smtClean="0"/>
              <a:t>9 – students pilnībā un ar labiem rezultātiem izpilda studiju programmas prasības.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6708332" cy="576064"/>
          </a:xfrm>
        </p:spPr>
        <p:txBody>
          <a:bodyPr/>
          <a:lstStyle/>
          <a:p>
            <a:pPr algn="l"/>
            <a:r>
              <a:rPr lang="lv-LV" sz="1800" b="1" dirty="0" smtClean="0"/>
              <a:t>Pielietojamas metodes un formas (turpinājums)</a:t>
            </a:r>
            <a:endParaRPr lang="lv-LV" sz="1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303B05-AB39-4B56-A0E1-88282E009DBE}" type="datetime1">
              <a:rPr lang="lv-LV" smtClean="0"/>
              <a:pPr>
                <a:defRPr/>
              </a:pPr>
              <a:t>10.04.2014.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RTU LF doc. J. Jevsjukova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EC1592-B748-4A49-878A-ED2AD39B82C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00034" y="836712"/>
            <a:ext cx="82153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713778" y="836712"/>
            <a:ext cx="7858180" cy="720080"/>
          </a:xfrm>
        </p:spPr>
        <p:txBody>
          <a:bodyPr/>
          <a:lstStyle/>
          <a:p>
            <a:pPr lvl="0">
              <a:buNone/>
            </a:pPr>
            <a:r>
              <a:rPr lang="lv-LV" sz="2400" dirty="0" smtClean="0"/>
              <a:t>Datu apkopošana un analīze: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1363" y="1412776"/>
            <a:ext cx="8085093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260648"/>
            <a:ext cx="7572428" cy="912156"/>
          </a:xfrm>
        </p:spPr>
        <p:txBody>
          <a:bodyPr/>
          <a:lstStyle/>
          <a:p>
            <a:r>
              <a:rPr lang="lv-LV" sz="2800" b="1" dirty="0" smtClean="0"/>
              <a:t>Ko tas dod?</a:t>
            </a:r>
            <a:endParaRPr lang="lv-LV" sz="2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7D2261-2870-48D1-98EC-5FBC1316C385}" type="datetime1">
              <a:rPr lang="lv-LV" smtClean="0"/>
              <a:pPr>
                <a:defRPr/>
              </a:pPr>
              <a:t>10.04.2014.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RTU LF doc. J. Jevsjukova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EC1592-B748-4A49-878A-ED2AD39B82C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00034" y="1196752"/>
            <a:ext cx="82153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713778" y="1412776"/>
            <a:ext cx="8106694" cy="3110024"/>
          </a:xfrm>
        </p:spPr>
        <p:txBody>
          <a:bodyPr/>
          <a:lstStyle/>
          <a:p>
            <a:pPr lvl="0">
              <a:buFont typeface="Wingdings" pitchFamily="2" charset="2"/>
              <a:buChar char="§"/>
            </a:pPr>
            <a:r>
              <a:rPr lang="lv-LV" sz="2600" dirty="0" smtClean="0"/>
              <a:t>studentu mācību sasniegumu dinamikas uzraudzība;</a:t>
            </a:r>
          </a:p>
          <a:p>
            <a:pPr lvl="0">
              <a:buFont typeface="Wingdings" pitchFamily="2" charset="2"/>
              <a:buChar char="§"/>
            </a:pPr>
            <a:r>
              <a:rPr lang="lv-LV" sz="2600" dirty="0" smtClean="0"/>
              <a:t>savlaicīga problēmu atklāšana konkrēta studenta studiju darbā un to diferencēšana;</a:t>
            </a:r>
          </a:p>
          <a:p>
            <a:pPr lvl="0">
              <a:buFont typeface="Wingdings" pitchFamily="2" charset="2"/>
              <a:buChar char="§"/>
            </a:pPr>
            <a:r>
              <a:rPr lang="lv-LV" sz="2600" dirty="0" smtClean="0"/>
              <a:t>korekciju ieviešana studiju procesā;</a:t>
            </a:r>
          </a:p>
          <a:p>
            <a:pPr lvl="0">
              <a:buFont typeface="Wingdings" pitchFamily="2" charset="2"/>
              <a:buChar char="§"/>
            </a:pPr>
            <a:r>
              <a:rPr lang="lv-LV" sz="2600" dirty="0" smtClean="0"/>
              <a:t>monitoringa rezultātu ievērošana metodiskā darba plānošanā.</a:t>
            </a:r>
          </a:p>
        </p:txBody>
      </p:sp>
      <p:sp>
        <p:nvSpPr>
          <p:cNvPr id="8" name="Down Arrow 7"/>
          <p:cNvSpPr/>
          <p:nvPr/>
        </p:nvSpPr>
        <p:spPr>
          <a:xfrm>
            <a:off x="2915816" y="4077072"/>
            <a:ext cx="3744416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600" dirty="0" smtClean="0">
                <a:solidFill>
                  <a:schemeClr val="tx1"/>
                </a:solidFill>
              </a:rPr>
              <a:t>rezultāts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713778" y="5215520"/>
            <a:ext cx="8106694" cy="102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lv-LV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studentu motivācijas koriģēšana;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lv-LV" sz="2600" dirty="0" smtClean="0">
                <a:latin typeface="+mn-lt"/>
              </a:rPr>
              <a:t>kontingenta saglabāšana.</a:t>
            </a:r>
            <a:endParaRPr kumimoji="0" lang="lv-LV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8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260648"/>
            <a:ext cx="7572428" cy="912156"/>
          </a:xfrm>
        </p:spPr>
        <p:txBody>
          <a:bodyPr/>
          <a:lstStyle/>
          <a:p>
            <a:r>
              <a:rPr lang="lv-LV" sz="2800" b="1" dirty="0" smtClean="0"/>
              <a:t>Attīstības perspektīvas</a:t>
            </a:r>
            <a:endParaRPr lang="lv-LV" sz="2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CC0DBD-9DF9-41ED-B1D0-6F58FE1ACDA1}" type="datetime1">
              <a:rPr lang="lv-LV" smtClean="0"/>
              <a:pPr>
                <a:defRPr/>
              </a:pPr>
              <a:t>10.04.2014.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RTU LF doc. J. Jevsjukova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EC1592-B748-4A49-878A-ED2AD39B82C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00034" y="1052736"/>
            <a:ext cx="82153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713778" y="1759136"/>
            <a:ext cx="8178702" cy="2821992"/>
          </a:xfrm>
        </p:spPr>
        <p:txBody>
          <a:bodyPr/>
          <a:lstStyle/>
          <a:p>
            <a:pPr lvl="0">
              <a:buFont typeface="Wingdings" pitchFamily="2" charset="2"/>
              <a:buChar char="§"/>
            </a:pPr>
            <a:r>
              <a:rPr lang="lv-LV" sz="2600" dirty="0" smtClean="0"/>
              <a:t>vērtēšanas sistēmas pilnveidošana;</a:t>
            </a:r>
          </a:p>
          <a:p>
            <a:pPr lvl="0">
              <a:buFont typeface="Wingdings" pitchFamily="2" charset="2"/>
              <a:buChar char="§"/>
            </a:pPr>
            <a:r>
              <a:rPr lang="lv-LV" sz="2600" dirty="0" smtClean="0"/>
              <a:t>datu vākšanas un apstrādes procedūras automatizācija;</a:t>
            </a:r>
          </a:p>
          <a:p>
            <a:pPr lvl="0">
              <a:buFont typeface="Wingdings" pitchFamily="2" charset="2"/>
              <a:buChar char="§"/>
            </a:pPr>
            <a:r>
              <a:rPr lang="lv-LV" sz="2600" dirty="0" smtClean="0"/>
              <a:t>datu ilgtermiņa glabāšanas nodrošināšana ar </a:t>
            </a:r>
            <a:r>
              <a:rPr lang="lv-LV" sz="2600" dirty="0" smtClean="0"/>
              <a:t>savāktu </a:t>
            </a:r>
            <a:r>
              <a:rPr lang="lv-LV" sz="2600" dirty="0" smtClean="0"/>
              <a:t>datu </a:t>
            </a:r>
            <a:r>
              <a:rPr lang="lv-LV" sz="2600" dirty="0" smtClean="0"/>
              <a:t>turpmāko analīzi</a:t>
            </a:r>
            <a:r>
              <a:rPr lang="lv-LV" sz="2600" dirty="0" smtClean="0"/>
              <a:t>;</a:t>
            </a:r>
          </a:p>
          <a:p>
            <a:pPr lvl="0">
              <a:buFont typeface="Wingdings" pitchFamily="2" charset="2"/>
              <a:buChar char="§"/>
            </a:pPr>
            <a:r>
              <a:rPr lang="lv-LV" sz="2600" dirty="0" smtClean="0"/>
              <a:t>atgriezeniskās </a:t>
            </a:r>
            <a:r>
              <a:rPr lang="lv-LV" sz="2600" dirty="0" smtClean="0"/>
              <a:t>saites nodrošināšana.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DFCFA2-0212-4C0C-878F-AA3A5E392413}" type="datetime1">
              <a:rPr lang="lv-LV" smtClean="0"/>
              <a:pPr>
                <a:defRPr/>
              </a:pPr>
              <a:t>10.04.2014.</a:t>
            </a:fld>
            <a:endParaRPr lang="en-US"/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RTU LF doc. J. Jevsjukova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4A5C5B-37D4-4C5B-BC75-B6E3BFFC6DCE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1692275" y="2276475"/>
            <a:ext cx="568960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lv-LV" sz="4400" b="1" dirty="0">
                <a:solidFill>
                  <a:schemeClr val="bg2">
                    <a:lumMod val="25000"/>
                  </a:schemeClr>
                </a:solidFill>
              </a:rPr>
              <a:t>Paldies par uzmanību</a:t>
            </a:r>
            <a:endParaRPr lang="lv-LV" sz="4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Custom 2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B1C383"/>
      </a:accent1>
      <a:accent2>
        <a:srgbClr val="839054"/>
      </a:accent2>
      <a:accent3>
        <a:srgbClr val="617648"/>
      </a:accent3>
      <a:accent4>
        <a:srgbClr val="9DBF97"/>
      </a:accent4>
      <a:accent5>
        <a:srgbClr val="415636"/>
      </a:accent5>
      <a:accent6>
        <a:srgbClr val="436F3D"/>
      </a:accent6>
      <a:hlink>
        <a:srgbClr val="DB5353"/>
      </a:hlink>
      <a:folHlink>
        <a:srgbClr val="903638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2114</TotalTime>
  <Words>252</Words>
  <Application>Microsoft Office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Theme1</vt:lpstr>
      <vt:lpstr>Studentu mācību sasniegumu monitorings kā kontingenta saglabāšanas un sekmības uzlabošanas rīks</vt:lpstr>
      <vt:lpstr>SATURS</vt:lpstr>
      <vt:lpstr>Monitoringa ieviešanas iemesli</vt:lpstr>
      <vt:lpstr>Pielietojamas metodes un formas</vt:lpstr>
      <vt:lpstr>Pielietojamas metodes un formas (turpinājums)</vt:lpstr>
      <vt:lpstr>Ko tas dod?</vt:lpstr>
      <vt:lpstr>Attīstības perspektīvas</vt:lpstr>
      <vt:lpstr>Slide 8</vt:lpstr>
    </vt:vector>
  </TitlesOfParts>
  <Company>heaven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evs</dc:creator>
  <cp:lastModifiedBy>Yelena</cp:lastModifiedBy>
  <cp:revision>339</cp:revision>
  <dcterms:created xsi:type="dcterms:W3CDTF">2003-03-29T07:15:42Z</dcterms:created>
  <dcterms:modified xsi:type="dcterms:W3CDTF">2014-04-10T13:02:50Z</dcterms:modified>
</cp:coreProperties>
</file>